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9" r:id="rId4"/>
    <p:sldId id="263" r:id="rId5"/>
    <p:sldId id="260" r:id="rId6"/>
    <p:sldId id="267" r:id="rId7"/>
    <p:sldId id="273" r:id="rId8"/>
    <p:sldId id="261" r:id="rId9"/>
    <p:sldId id="258" r:id="rId10"/>
    <p:sldId id="262" r:id="rId11"/>
    <p:sldId id="265" r:id="rId12"/>
    <p:sldId id="268" r:id="rId13"/>
    <p:sldId id="269" r:id="rId14"/>
    <p:sldId id="270" r:id="rId15"/>
    <p:sldId id="266" r:id="rId16"/>
    <p:sldId id="271" r:id="rId17"/>
    <p:sldId id="264" r:id="rId18"/>
    <p:sldId id="275" r:id="rId19"/>
    <p:sldId id="274"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3" d="100"/>
          <a:sy n="83" d="100"/>
        </p:scale>
        <p:origin x="59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4FF3FD-EC8B-4198-83AD-A1399B587657}"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423665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FF3FD-EC8B-4198-83AD-A1399B587657}"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461442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FF3FD-EC8B-4198-83AD-A1399B587657}"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368113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9E50-A0B5-4040-A2CE-83AC452F78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57D50BA-1639-49D9-ACDB-4B791732E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B2FC55B-1490-4329-A70C-38623BDF1A17}"/>
              </a:ext>
            </a:extLst>
          </p:cNvPr>
          <p:cNvSpPr>
            <a:spLocks noGrp="1"/>
          </p:cNvSpPr>
          <p:nvPr>
            <p:ph type="dt" sz="half" idx="10"/>
          </p:nvPr>
        </p:nvSpPr>
        <p:spPr/>
        <p:txBody>
          <a:bodyPr/>
          <a:lstStyle/>
          <a:p>
            <a:fld id="{5AE06549-75CC-45EA-9899-EBB69243A753}" type="datetime1">
              <a:rPr lang="en-CA" smtClean="0"/>
              <a:t>2024-03-28</a:t>
            </a:fld>
            <a:endParaRPr lang="en-CA"/>
          </a:p>
        </p:txBody>
      </p:sp>
      <p:sp>
        <p:nvSpPr>
          <p:cNvPr id="5" name="Footer Placeholder 4">
            <a:extLst>
              <a:ext uri="{FF2B5EF4-FFF2-40B4-BE49-F238E27FC236}">
                <a16:creationId xmlns:a16="http://schemas.microsoft.com/office/drawing/2014/main" id="{024DF912-4994-416B-B6D1-A0F9331F4D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AFDA17-0838-4478-AA3D-8AA9E8D3B07B}"/>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3338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070-6F1A-4FEA-92D0-8EC317273E8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A986C1-DD84-4EA5-8A4D-47F5BFCA70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1687D3D-0089-483F-A7EF-24234C642CBA}"/>
              </a:ext>
            </a:extLst>
          </p:cNvPr>
          <p:cNvSpPr>
            <a:spLocks noGrp="1"/>
          </p:cNvSpPr>
          <p:nvPr>
            <p:ph type="dt" sz="half" idx="10"/>
          </p:nvPr>
        </p:nvSpPr>
        <p:spPr/>
        <p:txBody>
          <a:bodyPr/>
          <a:lstStyle/>
          <a:p>
            <a:fld id="{9FA739C6-37BB-43F0-BFF1-9B4289949A8E}" type="datetime1">
              <a:rPr lang="en-CA" smtClean="0"/>
              <a:t>2024-03-28</a:t>
            </a:fld>
            <a:endParaRPr lang="en-CA"/>
          </a:p>
        </p:txBody>
      </p:sp>
      <p:sp>
        <p:nvSpPr>
          <p:cNvPr id="5" name="Footer Placeholder 4">
            <a:extLst>
              <a:ext uri="{FF2B5EF4-FFF2-40B4-BE49-F238E27FC236}">
                <a16:creationId xmlns:a16="http://schemas.microsoft.com/office/drawing/2014/main" id="{24732B8C-3AA6-45D1-8A62-3316975CB4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04EA67-0877-451C-A029-A7B55D0BC042}"/>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13449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1EA0-17B1-409F-BB63-B9D88A1DA1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CB36C11-218C-4953-8E6C-30252E825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27C3F-E9F4-4148-85E5-371695E7683B}"/>
              </a:ext>
            </a:extLst>
          </p:cNvPr>
          <p:cNvSpPr>
            <a:spLocks noGrp="1"/>
          </p:cNvSpPr>
          <p:nvPr>
            <p:ph type="dt" sz="half" idx="10"/>
          </p:nvPr>
        </p:nvSpPr>
        <p:spPr/>
        <p:txBody>
          <a:bodyPr/>
          <a:lstStyle/>
          <a:p>
            <a:fld id="{A8194488-563B-4F5D-A0D3-BBFD8F28F39F}" type="datetime1">
              <a:rPr lang="en-CA" smtClean="0"/>
              <a:t>2024-03-28</a:t>
            </a:fld>
            <a:endParaRPr lang="en-CA"/>
          </a:p>
        </p:txBody>
      </p:sp>
      <p:sp>
        <p:nvSpPr>
          <p:cNvPr id="5" name="Footer Placeholder 4">
            <a:extLst>
              <a:ext uri="{FF2B5EF4-FFF2-40B4-BE49-F238E27FC236}">
                <a16:creationId xmlns:a16="http://schemas.microsoft.com/office/drawing/2014/main" id="{014F3490-7A4D-4DE1-A233-1C18E0E65B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019711-9415-40BC-8E5A-2FF9E555D3C9}"/>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1580550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DC11-AFAE-44AC-89F4-6F9687DE03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7F987-FDD0-4783-8AD5-F219EAC68A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CD12003-7317-4C8D-BD50-B3B0E9044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CC9F6CB-CF39-4009-8E13-6D61FD3A22F6}"/>
              </a:ext>
            </a:extLst>
          </p:cNvPr>
          <p:cNvSpPr>
            <a:spLocks noGrp="1"/>
          </p:cNvSpPr>
          <p:nvPr>
            <p:ph type="dt" sz="half" idx="10"/>
          </p:nvPr>
        </p:nvSpPr>
        <p:spPr/>
        <p:txBody>
          <a:bodyPr/>
          <a:lstStyle/>
          <a:p>
            <a:fld id="{D409A0FE-F7CC-4F6E-AD8E-59C3D15F77E7}" type="datetime1">
              <a:rPr lang="en-CA" smtClean="0"/>
              <a:t>2024-03-28</a:t>
            </a:fld>
            <a:endParaRPr lang="en-CA"/>
          </a:p>
        </p:txBody>
      </p:sp>
      <p:sp>
        <p:nvSpPr>
          <p:cNvPr id="6" name="Footer Placeholder 5">
            <a:extLst>
              <a:ext uri="{FF2B5EF4-FFF2-40B4-BE49-F238E27FC236}">
                <a16:creationId xmlns:a16="http://schemas.microsoft.com/office/drawing/2014/main" id="{91BE4179-2B50-416E-B099-7285445788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208F2F-6774-40A6-B32E-F60419C20D10}"/>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1373916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517F-0FE9-4DE3-A29C-4F0CEF1AC8D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8B31133-B9A1-41FA-B4AB-4A10C29AC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1F9EDF-98EF-460D-A619-47B68D698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082F94F-E833-49FD-9ED1-7427E681E1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298FE-EB04-425B-8AEF-07D500703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1E247B5-C60B-4ECE-8F21-9EE791EDDFC3}"/>
              </a:ext>
            </a:extLst>
          </p:cNvPr>
          <p:cNvSpPr>
            <a:spLocks noGrp="1"/>
          </p:cNvSpPr>
          <p:nvPr>
            <p:ph type="dt" sz="half" idx="10"/>
          </p:nvPr>
        </p:nvSpPr>
        <p:spPr/>
        <p:txBody>
          <a:bodyPr/>
          <a:lstStyle/>
          <a:p>
            <a:fld id="{09C1C0D6-5692-43D9-95CE-3116B27370FB}" type="datetime1">
              <a:rPr lang="en-CA" smtClean="0"/>
              <a:t>2024-03-28</a:t>
            </a:fld>
            <a:endParaRPr lang="en-CA"/>
          </a:p>
        </p:txBody>
      </p:sp>
      <p:sp>
        <p:nvSpPr>
          <p:cNvPr id="8" name="Footer Placeholder 7">
            <a:extLst>
              <a:ext uri="{FF2B5EF4-FFF2-40B4-BE49-F238E27FC236}">
                <a16:creationId xmlns:a16="http://schemas.microsoft.com/office/drawing/2014/main" id="{FE1D50DA-BDF9-4C8C-B231-987C5A61B8E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BB8568B-24B9-4EDF-BABA-454332D42670}"/>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3849598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5C6E-974A-40B4-8CEB-0747D0D51ED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8B7BAD4-0FD0-4EBD-BC2D-9AD5258A5635}"/>
              </a:ext>
            </a:extLst>
          </p:cNvPr>
          <p:cNvSpPr>
            <a:spLocks noGrp="1"/>
          </p:cNvSpPr>
          <p:nvPr>
            <p:ph type="dt" sz="half" idx="10"/>
          </p:nvPr>
        </p:nvSpPr>
        <p:spPr/>
        <p:txBody>
          <a:bodyPr/>
          <a:lstStyle/>
          <a:p>
            <a:fld id="{4061FFE5-EF34-4077-B18E-0D6B2BD16628}" type="datetime1">
              <a:rPr lang="en-CA" smtClean="0"/>
              <a:t>2024-03-28</a:t>
            </a:fld>
            <a:endParaRPr lang="en-CA"/>
          </a:p>
        </p:txBody>
      </p:sp>
      <p:sp>
        <p:nvSpPr>
          <p:cNvPr id="4" name="Footer Placeholder 3">
            <a:extLst>
              <a:ext uri="{FF2B5EF4-FFF2-40B4-BE49-F238E27FC236}">
                <a16:creationId xmlns:a16="http://schemas.microsoft.com/office/drawing/2014/main" id="{FFB2EC19-D649-4A18-99C3-544DE86323B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6EC91CD-D25E-4968-81E6-649BD25DB00A}"/>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3061505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00A78B-6922-48A4-999E-5D8EB7443AEA}"/>
              </a:ext>
            </a:extLst>
          </p:cNvPr>
          <p:cNvSpPr>
            <a:spLocks noGrp="1"/>
          </p:cNvSpPr>
          <p:nvPr>
            <p:ph type="dt" sz="half" idx="10"/>
          </p:nvPr>
        </p:nvSpPr>
        <p:spPr/>
        <p:txBody>
          <a:bodyPr/>
          <a:lstStyle/>
          <a:p>
            <a:fld id="{6BEAF725-0FC2-4135-A76C-8BE40DF02CB7}" type="datetime1">
              <a:rPr lang="en-CA" smtClean="0"/>
              <a:t>2024-03-28</a:t>
            </a:fld>
            <a:endParaRPr lang="en-CA"/>
          </a:p>
        </p:txBody>
      </p:sp>
      <p:sp>
        <p:nvSpPr>
          <p:cNvPr id="3" name="Footer Placeholder 2">
            <a:extLst>
              <a:ext uri="{FF2B5EF4-FFF2-40B4-BE49-F238E27FC236}">
                <a16:creationId xmlns:a16="http://schemas.microsoft.com/office/drawing/2014/main" id="{EC0C9126-80EA-4363-959B-4BF9195445A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BA98E14-58DB-48E3-8AC4-596C2EA32E8F}"/>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689263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CCC9-6052-47DC-ACDD-9BD40C24A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5DC7BDC-B9E1-47FB-9C7F-9BFA69484E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08C6579-6E0E-45C3-B7BD-AF3B8C9A6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A7BD9-B99B-46EB-A8B9-07C5B6A0291A}"/>
              </a:ext>
            </a:extLst>
          </p:cNvPr>
          <p:cNvSpPr>
            <a:spLocks noGrp="1"/>
          </p:cNvSpPr>
          <p:nvPr>
            <p:ph type="dt" sz="half" idx="10"/>
          </p:nvPr>
        </p:nvSpPr>
        <p:spPr/>
        <p:txBody>
          <a:bodyPr/>
          <a:lstStyle/>
          <a:p>
            <a:fld id="{672B1DB8-4DDC-4AE7-BF02-DB7AD97B2D96}" type="datetime1">
              <a:rPr lang="en-CA" smtClean="0"/>
              <a:t>2024-03-28</a:t>
            </a:fld>
            <a:endParaRPr lang="en-CA"/>
          </a:p>
        </p:txBody>
      </p:sp>
      <p:sp>
        <p:nvSpPr>
          <p:cNvPr id="6" name="Footer Placeholder 5">
            <a:extLst>
              <a:ext uri="{FF2B5EF4-FFF2-40B4-BE49-F238E27FC236}">
                <a16:creationId xmlns:a16="http://schemas.microsoft.com/office/drawing/2014/main" id="{03D5B570-86CE-478F-B526-1786737287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88213A0-368C-473D-8DA8-5124943B0EBE}"/>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295459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FF3FD-EC8B-4198-83AD-A1399B587657}"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342153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B88D-644A-4F79-82CF-7A761CEA0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ECC36DC-8BF0-4824-B361-DA693C2C50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59D6923-0EC2-4A0D-912C-0B3DBAA8F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2C7A0-4BA5-4749-8A99-23F5071506D5}"/>
              </a:ext>
            </a:extLst>
          </p:cNvPr>
          <p:cNvSpPr>
            <a:spLocks noGrp="1"/>
          </p:cNvSpPr>
          <p:nvPr>
            <p:ph type="dt" sz="half" idx="10"/>
          </p:nvPr>
        </p:nvSpPr>
        <p:spPr/>
        <p:txBody>
          <a:bodyPr/>
          <a:lstStyle/>
          <a:p>
            <a:fld id="{7A28D5DC-AEC3-4D9B-B049-BD8138D7D0A4}" type="datetime1">
              <a:rPr lang="en-CA" smtClean="0"/>
              <a:t>2024-03-28</a:t>
            </a:fld>
            <a:endParaRPr lang="en-CA"/>
          </a:p>
        </p:txBody>
      </p:sp>
      <p:sp>
        <p:nvSpPr>
          <p:cNvPr id="6" name="Footer Placeholder 5">
            <a:extLst>
              <a:ext uri="{FF2B5EF4-FFF2-40B4-BE49-F238E27FC236}">
                <a16:creationId xmlns:a16="http://schemas.microsoft.com/office/drawing/2014/main" id="{98E9BD61-FC3C-4208-9D54-447D295349C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94F6644-023E-45EF-98D5-CCDFA3770DDD}"/>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1410865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79AE0-1EEF-440D-8F98-84F38950A25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DD4B44B-BDE4-4281-A493-E3F47D502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FF6C727-188F-4030-9020-C04E6614A06D}"/>
              </a:ext>
            </a:extLst>
          </p:cNvPr>
          <p:cNvSpPr>
            <a:spLocks noGrp="1"/>
          </p:cNvSpPr>
          <p:nvPr>
            <p:ph type="dt" sz="half" idx="10"/>
          </p:nvPr>
        </p:nvSpPr>
        <p:spPr/>
        <p:txBody>
          <a:bodyPr/>
          <a:lstStyle/>
          <a:p>
            <a:fld id="{47DE10D3-F413-4CA2-8859-25C13CB8FA19}" type="datetime1">
              <a:rPr lang="en-CA" smtClean="0"/>
              <a:t>2024-03-28</a:t>
            </a:fld>
            <a:endParaRPr lang="en-CA"/>
          </a:p>
        </p:txBody>
      </p:sp>
      <p:sp>
        <p:nvSpPr>
          <p:cNvPr id="5" name="Footer Placeholder 4">
            <a:extLst>
              <a:ext uri="{FF2B5EF4-FFF2-40B4-BE49-F238E27FC236}">
                <a16:creationId xmlns:a16="http://schemas.microsoft.com/office/drawing/2014/main" id="{CB36E2D5-5549-4134-9AE1-5F8372A433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9570F7-1CCF-48E9-9F69-4569A9DCECE0}"/>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4153807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306735-65AE-4212-89E0-15EFBC9B06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6D26BFB-C523-43BC-915F-ECA4CC4AA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EDE6EA-59EC-4F11-920C-0F481558D324}"/>
              </a:ext>
            </a:extLst>
          </p:cNvPr>
          <p:cNvSpPr>
            <a:spLocks noGrp="1"/>
          </p:cNvSpPr>
          <p:nvPr>
            <p:ph type="dt" sz="half" idx="10"/>
          </p:nvPr>
        </p:nvSpPr>
        <p:spPr/>
        <p:txBody>
          <a:bodyPr/>
          <a:lstStyle/>
          <a:p>
            <a:fld id="{88EDF1E3-0BD7-4942-A072-98BC3091404A}" type="datetime1">
              <a:rPr lang="en-CA" smtClean="0"/>
              <a:t>2024-03-28</a:t>
            </a:fld>
            <a:endParaRPr lang="en-CA"/>
          </a:p>
        </p:txBody>
      </p:sp>
      <p:sp>
        <p:nvSpPr>
          <p:cNvPr id="5" name="Footer Placeholder 4">
            <a:extLst>
              <a:ext uri="{FF2B5EF4-FFF2-40B4-BE49-F238E27FC236}">
                <a16:creationId xmlns:a16="http://schemas.microsoft.com/office/drawing/2014/main" id="{7E45FF0C-35B1-4430-9FB1-473C3181720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D89817-7FD6-4136-8369-2B50444D98A0}"/>
              </a:ext>
            </a:extLst>
          </p:cNvPr>
          <p:cNvSpPr>
            <a:spLocks noGrp="1"/>
          </p:cNvSpPr>
          <p:nvPr>
            <p:ph type="sldNum" sz="quarter" idx="12"/>
          </p:nvPr>
        </p:nvSpPr>
        <p:spPr/>
        <p:txBody>
          <a:bodyPr/>
          <a:lstStyle/>
          <a:p>
            <a:fld id="{E82BFCC1-87B0-45A2-87D2-8DB4C6C1AB81}" type="slidenum">
              <a:rPr lang="en-CA" smtClean="0"/>
              <a:t>‹#›</a:t>
            </a:fld>
            <a:endParaRPr lang="en-CA"/>
          </a:p>
        </p:txBody>
      </p:sp>
    </p:spTree>
    <p:extLst>
      <p:ext uri="{BB962C8B-B14F-4D97-AF65-F5344CB8AC3E}">
        <p14:creationId xmlns:p14="http://schemas.microsoft.com/office/powerpoint/2010/main" val="301099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4FF3FD-EC8B-4198-83AD-A1399B587657}" type="datetimeFigureOut">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2537942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4FF3FD-EC8B-4198-83AD-A1399B587657}"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2568016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4FF3FD-EC8B-4198-83AD-A1399B587657}" type="datetimeFigureOut">
              <a:rPr lang="en-US" smtClean="0"/>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407216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4FF3FD-EC8B-4198-83AD-A1399B587657}" type="datetimeFigureOut">
              <a:rPr lang="en-US" smtClean="0"/>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173713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FF3FD-EC8B-4198-83AD-A1399B587657}" type="datetimeFigureOut">
              <a:rPr lang="en-US" smtClean="0"/>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236377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4FF3FD-EC8B-4198-83AD-A1399B587657}"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1147156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4FF3FD-EC8B-4198-83AD-A1399B587657}" type="datetimeFigureOut">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A6EC9-68A3-4842-8C13-9E532570B005}" type="slidenum">
              <a:rPr lang="en-US" smtClean="0"/>
              <a:t>‹#›</a:t>
            </a:fld>
            <a:endParaRPr lang="en-US"/>
          </a:p>
        </p:txBody>
      </p:sp>
    </p:spTree>
    <p:extLst>
      <p:ext uri="{BB962C8B-B14F-4D97-AF65-F5344CB8AC3E}">
        <p14:creationId xmlns:p14="http://schemas.microsoft.com/office/powerpoint/2010/main" val="45455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FF3FD-EC8B-4198-83AD-A1399B587657}" type="datetimeFigureOut">
              <a:rPr lang="en-US" smtClean="0"/>
              <a:t>3/28/2024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A6EC9-68A3-4842-8C13-9E532570B005}" type="slidenum">
              <a:rPr lang="en-US" smtClean="0"/>
              <a:t>‹#›</a:t>
            </a:fld>
            <a:endParaRPr lang="en-US"/>
          </a:p>
        </p:txBody>
      </p:sp>
    </p:spTree>
    <p:extLst>
      <p:ext uri="{BB962C8B-B14F-4D97-AF65-F5344CB8AC3E}">
        <p14:creationId xmlns:p14="http://schemas.microsoft.com/office/powerpoint/2010/main" val="3113952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76BC00-5B7D-4DE1-B329-C08CEB2CF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A55CFDB-CEAD-498F-B325-CF169FAAE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32D86E-BA17-4549-A407-F6058DEB4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C921B-F74D-4A45-BF3E-32F08B972A42}" type="datetime1">
              <a:rPr lang="en-CA" smtClean="0"/>
              <a:t>2024-03-28</a:t>
            </a:fld>
            <a:endParaRPr lang="en-CA"/>
          </a:p>
        </p:txBody>
      </p:sp>
      <p:sp>
        <p:nvSpPr>
          <p:cNvPr id="5" name="Footer Placeholder 4">
            <a:extLst>
              <a:ext uri="{FF2B5EF4-FFF2-40B4-BE49-F238E27FC236}">
                <a16:creationId xmlns:a16="http://schemas.microsoft.com/office/drawing/2014/main" id="{69DEAE83-411E-4037-B6F8-BFF07EF18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9CB05F2-4DDC-42C7-A6A5-A9EC25081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BFCC1-87B0-45A2-87D2-8DB4C6C1AB81}" type="slidenum">
              <a:rPr lang="en-CA" smtClean="0"/>
              <a:t>‹#›</a:t>
            </a:fld>
            <a:endParaRPr lang="en-CA"/>
          </a:p>
        </p:txBody>
      </p:sp>
    </p:spTree>
    <p:extLst>
      <p:ext uri="{BB962C8B-B14F-4D97-AF65-F5344CB8AC3E}">
        <p14:creationId xmlns:p14="http://schemas.microsoft.com/office/powerpoint/2010/main" val="880456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cid:98431d33-9c5a-41a0-8b16-92243e5b4c4e@Image_1_" TargetMode="External"/><Relationship Id="rId7" Type="http://schemas.openxmlformats.org/officeDocument/2006/relationships/image" Target="cid:03ad4b44-867b-4559-b0c2-a6a4745ef688@Image_2_"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cid:0216a7ca-ecab-4e34-b337-c82082c75619@Image_0_"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elp.trimblegeospatial.com/MobileMappingKB/PP-IMU-data-failure.ht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cid:2e13531e-c62b-414e-81f3-259ec2438b3d@Image_0_"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cid:3f1422e0-8ab0-449d-8de4-72f2bb60a173@Image_1_" TargetMode="Externa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477" y="2838539"/>
            <a:ext cx="8454950" cy="1569660"/>
          </a:xfrm>
          <a:prstGeom prst="rect">
            <a:avLst/>
          </a:prstGeom>
          <a:noFill/>
        </p:spPr>
        <p:txBody>
          <a:bodyPr wrap="square" rtlCol="0">
            <a:spAutoFit/>
          </a:bodyPr>
          <a:lstStyle/>
          <a:p>
            <a:pPr algn="ctr"/>
            <a:r>
              <a:rPr lang="en-US" sz="4800" b="1" dirty="0" smtClean="0"/>
              <a:t>Processing Issues and Solutions:</a:t>
            </a:r>
          </a:p>
          <a:p>
            <a:pPr algn="ctr"/>
            <a:r>
              <a:rPr lang="en-US" sz="4800" b="1" dirty="0" smtClean="0"/>
              <a:t>RIEGL, LEICA and APPLANIX</a:t>
            </a:r>
            <a:endParaRPr lang="en-US" sz="4800" b="1" dirty="0"/>
          </a:p>
        </p:txBody>
      </p:sp>
    </p:spTree>
    <p:extLst>
      <p:ext uri="{BB962C8B-B14F-4D97-AF65-F5344CB8AC3E}">
        <p14:creationId xmlns:p14="http://schemas.microsoft.com/office/powerpoint/2010/main" val="2080506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8026" y="85804"/>
            <a:ext cx="5603408" cy="5810245"/>
          </a:xfrm>
          <a:prstGeom prst="rect">
            <a:avLst/>
          </a:prstGeom>
        </p:spPr>
        <p:txBody>
          <a:bodyPr wrap="square">
            <a:sp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APPLANIX INTEGRATION ERROR</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IINPP Forward-Backward Navigator [Feb  9 2023]</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Copyright (c) 2008-2023 Applanix Corporation.  All rights reserved.</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Date : 04/03/23    Time : 11:57:31</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0.000 : Loaded 1 base station(s).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Extracted data path   : K:\23_083\23_083_a\230324_234124\pp3\harder3\harder3\Extract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Extracted data kernel : harder3</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Processed data path   : K:\23_083\23_083_a\230324_234124\pp3\harder3\harder3\Proc</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Processed data kernel : harder3</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Processing start time : 509856.000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Processing end time   : 511003.000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GNSS mode                    :  IN-Fusion Single Base - Short Baseline</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base station                 :  basehardermar24</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subsystems                   :  IMU</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  Primary GNSS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  Base GNSS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Vehicle to reference alignment angles :  0.000  0.000  0.000</a:t>
            </a:r>
          </a:p>
          <a:p>
            <a:pPr>
              <a:lnSpc>
                <a:spcPct val="107000"/>
              </a:lnSpc>
            </a:pPr>
            <a:r>
              <a:rPr lang="en-US" sz="1100" dirty="0" err="1">
                <a:latin typeface="Calibri" panose="020F0502020204030204" pitchFamily="34" charset="0"/>
                <a:ea typeface="Calibri" panose="020F0502020204030204" pitchFamily="34" charset="0"/>
                <a:cs typeface="Times New Roman" panose="02020603050405020304" pitchFamily="18" charset="0"/>
              </a:rPr>
              <a:t>Realtime</a:t>
            </a:r>
            <a:r>
              <a:rPr lang="en-US" sz="1100" dirty="0">
                <a:latin typeface="Calibri" panose="020F0502020204030204" pitchFamily="34" charset="0"/>
                <a:ea typeface="Calibri" panose="020F0502020204030204" pitchFamily="34" charset="0"/>
                <a:cs typeface="Times New Roman" panose="02020603050405020304" pitchFamily="18" charset="0"/>
              </a:rPr>
              <a:t> vehicle to reference alignment angles :  0.000  0.000  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Multipath setting                     :  LOW</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IMU lever arm            :  0.000  0.000  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IMU alignment angles     :  90.000  0.000  90.000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primary GNSS lever arm    : -0.027  0.153 -0.185</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Base GNSS coordinates                 :  51.983866053 -106.502607241 497.081</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Mask angle : 10.000</a:t>
            </a:r>
          </a:p>
          <a:p>
            <a:pPr>
              <a:lnSpc>
                <a:spcPct val="107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&lt;Continued to the right&gt;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020883" y="276105"/>
            <a:ext cx="4709233" cy="4130298"/>
          </a:xfrm>
          <a:prstGeom prst="rect">
            <a:avLst/>
          </a:prstGeom>
        </p:spPr>
        <p:txBody>
          <a:bodyPr wrap="square">
            <a:spAutoFit/>
          </a:bodyPr>
          <a:lstStyle/>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509856.003 : New or modified IIN install data</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Reference-IMU lever arm:              0.00  0.00  0.00</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Reference-primary GNSS lever arm:     -0.03  0.15  -0.19</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Multipath environment:                 LOW</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509856.003 : Forward-time processing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509856.098 : IIN coarse leveling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509859.095 : IIN coarse leveling ended.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509859.095 : IIN navigator initialized.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509859.095 : IIN degraded navigation solution.</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509859.095 : IIN initial position valid.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509860.004 : IIN primary GNSS observables in use.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509860.004 : IIN in code DGNSS aided mode.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509860.104 : IIN navigator alignment active.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509860.000 : Reference to Primary GNSS lever arm calibration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509879.000 : IIN primary GNSS solution in use.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509879.000 : IIN in Fixed NL RTK mode.</a:t>
            </a:r>
          </a:p>
          <a:p>
            <a:pPr lvl="0">
              <a:lnSpc>
                <a:spcPct val="107000"/>
              </a:lnSpc>
            </a:pPr>
            <a:r>
              <a:rPr lang="en-US" sz="1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510099.011 : ERROR   : Process error in integration</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Termination status : Fatal errors</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Processing aborted.</a:t>
            </a:r>
          </a:p>
          <a:p>
            <a:pPr lvl="0"/>
            <a:r>
              <a:rPr lang="en-US" sz="1200" dirty="0">
                <a:solidFill>
                  <a:prstClr val="black"/>
                </a:solidFill>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125055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3-04-04_12-03-56"/>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9021" y="4008626"/>
            <a:ext cx="4988031" cy="2682529"/>
          </a:xfrm>
          <a:prstGeom prst="rect">
            <a:avLst/>
          </a:prstGeom>
          <a:noFill/>
          <a:ln>
            <a:noFill/>
          </a:ln>
        </p:spPr>
      </p:pic>
      <p:pic>
        <p:nvPicPr>
          <p:cNvPr id="3" name="Picture 2" descr="2023-04-04_12-04-37"/>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92288" y="857108"/>
            <a:ext cx="5094764" cy="3069178"/>
          </a:xfrm>
          <a:prstGeom prst="rect">
            <a:avLst/>
          </a:prstGeom>
          <a:noFill/>
          <a:ln>
            <a:noFill/>
          </a:ln>
        </p:spPr>
      </p:pic>
      <p:sp>
        <p:nvSpPr>
          <p:cNvPr id="4" name="Rectangle 3"/>
          <p:cNvSpPr/>
          <p:nvPr/>
        </p:nvSpPr>
        <p:spPr>
          <a:xfrm>
            <a:off x="109786" y="72546"/>
            <a:ext cx="6096000" cy="1061829"/>
          </a:xfrm>
          <a:prstGeom prst="rect">
            <a:avLst/>
          </a:prstGeom>
        </p:spPr>
        <p:txBody>
          <a:bodyPr>
            <a:spAutoFit/>
          </a:bodyPr>
          <a:lstStyle/>
          <a:p>
            <a:r>
              <a:rPr lang="en-US" sz="1200" dirty="0">
                <a:latin typeface="Times New Roman" panose="02020603050405020304" pitchFamily="18" charset="0"/>
                <a:ea typeface="Calibri" panose="020F0502020204030204" pitchFamily="34" charset="0"/>
              </a:rPr>
              <a:t>Hi Alistair, </a:t>
            </a:r>
          </a:p>
          <a:p>
            <a:r>
              <a:rPr lang="en-US" sz="1100" dirty="0">
                <a:latin typeface="Calibri" panose="020F0502020204030204" pitchFamily="34" charset="0"/>
                <a:ea typeface="Calibri" panose="020F0502020204030204" pitchFamily="34" charset="0"/>
                <a:cs typeface="Times New Roman" panose="02020603050405020304" pitchFamily="18" charset="0"/>
              </a:rPr>
              <a:t>Thank you for sending the data. I was able to replicate the error. </a:t>
            </a:r>
            <a:br>
              <a:rPr lang="en-US" sz="1100" dirty="0">
                <a:latin typeface="Calibri" panose="020F0502020204030204" pitchFamily="34" charset="0"/>
                <a:ea typeface="Calibri" panose="020F0502020204030204" pitchFamily="34" charset="0"/>
                <a:cs typeface="Times New Roman" panose="02020603050405020304" pitchFamily="18" charset="0"/>
              </a:rPr>
            </a:br>
            <a:r>
              <a:rPr lang="en-US" sz="1100" dirty="0">
                <a:latin typeface="Calibri" panose="020F0502020204030204" pitchFamily="34" charset="0"/>
                <a:ea typeface="Calibri" panose="020F0502020204030204" pitchFamily="34" charset="0"/>
                <a:cs typeface="Times New Roman" panose="02020603050405020304" pitchFamily="18" charset="0"/>
              </a:rPr>
              <a:t>The reason why the process that POSPac couldn't initialize properly; and that's because of the nature of the flight, where it was static for around 5 minutes before flying under a poor GNSS environment: </a:t>
            </a:r>
            <a:br>
              <a:rPr lang="en-US" sz="1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8" name="Picture 7" descr="2023-04-04_12-07-10"/>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268455" y="2804258"/>
            <a:ext cx="5557520" cy="3589655"/>
          </a:xfrm>
          <a:prstGeom prst="rect">
            <a:avLst/>
          </a:prstGeom>
          <a:noFill/>
          <a:ln>
            <a:noFill/>
          </a:ln>
        </p:spPr>
      </p:pic>
      <p:sp>
        <p:nvSpPr>
          <p:cNvPr id="7" name="Rectangle 6"/>
          <p:cNvSpPr/>
          <p:nvPr/>
        </p:nvSpPr>
        <p:spPr>
          <a:xfrm>
            <a:off x="5942878" y="1850669"/>
            <a:ext cx="6096000" cy="969496"/>
          </a:xfrm>
          <a:prstGeom prst="rect">
            <a:avLst/>
          </a:prstGeom>
        </p:spPr>
        <p:txBody>
          <a:bodyPr>
            <a:spAutoFit/>
          </a:bodyPr>
          <a:lstStyle/>
          <a:p>
            <a:r>
              <a:rPr lang="en-US" sz="1100" dirty="0">
                <a:latin typeface="Calibri" panose="020F0502020204030204" pitchFamily="34" charset="0"/>
                <a:ea typeface="Calibri" panose="020F0502020204030204" pitchFamily="34" charset="0"/>
                <a:cs typeface="Times New Roman" panose="02020603050405020304" pitchFamily="18" charset="0"/>
              </a:rPr>
              <a:t/>
            </a:r>
            <a:br>
              <a:rPr lang="en-US" sz="1100" dirty="0">
                <a:latin typeface="Calibri" panose="020F0502020204030204" pitchFamily="34" charset="0"/>
                <a:ea typeface="Calibri" panose="020F0502020204030204" pitchFamily="34" charset="0"/>
                <a:cs typeface="Times New Roman" panose="02020603050405020304" pitchFamily="18" charset="0"/>
              </a:rPr>
            </a:br>
            <a:r>
              <a:rPr lang="en-US" sz="1400" dirty="0">
                <a:latin typeface="Calibri" panose="020F0502020204030204" pitchFamily="34" charset="0"/>
                <a:ea typeface="Calibri" panose="020F0502020204030204" pitchFamily="34" charset="0"/>
                <a:cs typeface="Times New Roman" panose="02020603050405020304" pitchFamily="18" charset="0"/>
              </a:rPr>
              <a:t>The workaround of this error is trimming the first 1-3 minutes of the static data, and the process should be successful. You can try the following timing:</a:t>
            </a:r>
            <a:r>
              <a:rPr lang="en-US" sz="1100" dirty="0">
                <a:latin typeface="Calibri" panose="020F0502020204030204" pitchFamily="34" charset="0"/>
                <a:ea typeface="Calibri" panose="020F0502020204030204" pitchFamily="34" charset="0"/>
                <a:cs typeface="Times New Roman" panose="02020603050405020304" pitchFamily="18" charset="0"/>
              </a:rPr>
              <a:t> </a:t>
            </a:r>
            <a:br>
              <a:rPr lang="en-US" sz="1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98081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3355" y="138840"/>
            <a:ext cx="4749680" cy="5888792"/>
          </a:xfrm>
          <a:prstGeom prst="rect">
            <a:avLst/>
          </a:prstGeom>
        </p:spPr>
        <p:txBody>
          <a:bodyPr wrap="square">
            <a:spAutoFit/>
          </a:bodyPr>
          <a:lstStyle/>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APPLANIX INTEGRATION ERROR #2</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IINPP Forward-Backward Navigator [Feb  9 2023]</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Copyright (c) 2008-2023 Applanix Corporation.  All rights reserved.</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Date : 04/04/23    Time : 11:54:49</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0.000 : Loaded 1 base station(s).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Extracted data path   : K:\testerror_082\testerror\test_error\Extract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Extracted data kernel : </a:t>
            </a:r>
            <a:r>
              <a:rPr lang="en-US" sz="1100" dirty="0" err="1">
                <a:latin typeface="Calibri" panose="020F0502020204030204" pitchFamily="34" charset="0"/>
                <a:ea typeface="Calibri" panose="020F0502020204030204" pitchFamily="34" charset="0"/>
                <a:cs typeface="Times New Roman" panose="02020603050405020304" pitchFamily="18" charset="0"/>
              </a:rPr>
              <a:t>test_error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Processed data path   : K:\testerror_082\testerror\test_error\Proc</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Processed data kernel : </a:t>
            </a:r>
            <a:r>
              <a:rPr lang="en-US" sz="1100" dirty="0" err="1">
                <a:latin typeface="Calibri" panose="020F0502020204030204" pitchFamily="34" charset="0"/>
                <a:ea typeface="Calibri" panose="020F0502020204030204" pitchFamily="34" charset="0"/>
                <a:cs typeface="Times New Roman" panose="02020603050405020304" pitchFamily="18" charset="0"/>
              </a:rPr>
              <a:t>test_error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Processing start time : 423300.000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Processing end time   : 425879.000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GNSS mode                    :  IN-Fusion Single Base - Short Baseline</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base station                 :  mar23-23</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Selected subsystems                   :  IMU</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  Primary GNSS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  Base GNSS</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Vehicle to reference alignment angles :  0.000  0.000  0.000</a:t>
            </a:r>
          </a:p>
          <a:p>
            <a:pPr>
              <a:lnSpc>
                <a:spcPct val="107000"/>
              </a:lnSpc>
            </a:pPr>
            <a:r>
              <a:rPr lang="en-US" sz="1100" dirty="0" err="1">
                <a:latin typeface="Calibri" panose="020F0502020204030204" pitchFamily="34" charset="0"/>
                <a:ea typeface="Calibri" panose="020F0502020204030204" pitchFamily="34" charset="0"/>
                <a:cs typeface="Times New Roman" panose="02020603050405020304" pitchFamily="18" charset="0"/>
              </a:rPr>
              <a:t>Realtime</a:t>
            </a:r>
            <a:r>
              <a:rPr lang="en-US" sz="1100" dirty="0">
                <a:latin typeface="Calibri" panose="020F0502020204030204" pitchFamily="34" charset="0"/>
                <a:ea typeface="Calibri" panose="020F0502020204030204" pitchFamily="34" charset="0"/>
                <a:cs typeface="Times New Roman" panose="02020603050405020304" pitchFamily="18" charset="0"/>
              </a:rPr>
              <a:t> vehicle to reference alignment angles :  0.000  0.000  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Multipath setting                     :  LOW</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IMU lever arm            :  0.000  0.000  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IMU alignment angles     :  90.000  0.000  90.000</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Reference to primary GNSS lever arm    : -0.027  0.153 -0.185</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Base GNSS coordinates                 :  51.521036117 -106.777304667 529.804</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Mask angle : 10.000</a:t>
            </a:r>
          </a:p>
          <a:p>
            <a:pPr>
              <a:lnSpc>
                <a:spcPct val="107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&lt;continued to the right&gt;</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5314498" y="654437"/>
            <a:ext cx="6096000" cy="4110356"/>
          </a:xfrm>
          <a:prstGeom prst="rect">
            <a:avLst/>
          </a:prstGeom>
        </p:spPr>
        <p:txBody>
          <a:bodyPr>
            <a:spAutoFit/>
          </a:bodyPr>
          <a:lstStyle/>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423300.004 : New or modified IIN install data</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Reference-IMU lever arm:              0.00  0.00  0.00</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Reference-primary GNSS lever arm:     -0.03  0.15  -0.19</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Multipath environment:                 LOW</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423300.004 : Forward-time processing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423300.099 : IIN coarse leveling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423303.096 : IIN coarse leveling ended.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423303.096 : IIN navigator initialized.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423303.096 : IIN degraded navigation solution.</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423303.096 : IIN initial position valid.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423304.000 : IIN in DR mode.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423304.100 : IIN navigator alignment active.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423304.000 : Reference to Primary GNSS lever arm calibration started.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423307.003 : IIN primary GNSS observables in use.</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423307.003 : IIN in C/A GNSS aided mode.</a:t>
            </a:r>
          </a:p>
          <a:p>
            <a:pPr lvl="0">
              <a:lnSpc>
                <a:spcPct val="107000"/>
              </a:lnSpc>
            </a:pPr>
            <a:r>
              <a:rPr lang="en-US" sz="1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423328.002 : WARNING : IINPP data failure - FDIR5 failure detected in RMS position error</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423328.012 : ERROR   : Process error in integration</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Termination status : Fatal errors</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Processing aborted.</a:t>
            </a:r>
          </a:p>
          <a:p>
            <a:pPr lvl="0">
              <a:lnSpc>
                <a:spcPct val="107000"/>
              </a:lnSpc>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Box 3"/>
          <p:cNvSpPr txBox="1"/>
          <p:nvPr/>
        </p:nvSpPr>
        <p:spPr>
          <a:xfrm>
            <a:off x="5428414" y="4875313"/>
            <a:ext cx="6106407" cy="1477328"/>
          </a:xfrm>
          <a:prstGeom prst="rect">
            <a:avLst/>
          </a:prstGeom>
          <a:noFill/>
        </p:spPr>
        <p:txBody>
          <a:bodyPr wrap="square" rtlCol="0">
            <a:spAutoFit/>
          </a:bodyPr>
          <a:lstStyle/>
          <a:p>
            <a:r>
              <a:rPr lang="en-US" dirty="0" smtClean="0"/>
              <a:t>FDIR5 – is an error in which the tolerances are exceeded </a:t>
            </a:r>
            <a:r>
              <a:rPr lang="en-US" dirty="0"/>
              <a:t>for the  </a:t>
            </a:r>
            <a:r>
              <a:rPr lang="en-US" dirty="0" smtClean="0"/>
              <a:t>variation </a:t>
            </a:r>
            <a:r>
              <a:rPr lang="en-US" dirty="0"/>
              <a:t>of Gyro Bias, variation of Accelerometer </a:t>
            </a:r>
            <a:r>
              <a:rPr lang="en-US" dirty="0" smtClean="0"/>
              <a:t>Bias, </a:t>
            </a:r>
            <a:r>
              <a:rPr lang="en-US" dirty="0"/>
              <a:t>and the variation of Gyro Scale </a:t>
            </a:r>
            <a:r>
              <a:rPr lang="en-US" dirty="0" smtClean="0"/>
              <a:t>Error. Look at the graphs and </a:t>
            </a:r>
            <a:r>
              <a:rPr lang="en-US" dirty="0" err="1" smtClean="0"/>
              <a:t>determin</a:t>
            </a:r>
            <a:r>
              <a:rPr lang="en-US" dirty="0" smtClean="0"/>
              <a:t> location and if at the beginning trim time. If in the middle maybe break into two trajectories.</a:t>
            </a:r>
            <a:endParaRPr lang="en-US" dirty="0"/>
          </a:p>
        </p:txBody>
      </p:sp>
    </p:spTree>
    <p:extLst>
      <p:ext uri="{BB962C8B-B14F-4D97-AF65-F5344CB8AC3E}">
        <p14:creationId xmlns:p14="http://schemas.microsoft.com/office/powerpoint/2010/main" val="3279147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133" y="815139"/>
            <a:ext cx="5159932" cy="4361963"/>
          </a:xfrm>
          <a:prstGeom prst="rect">
            <a:avLst/>
          </a:prstGeom>
        </p:spPr>
        <p:txBody>
          <a:bodyPr wrap="square">
            <a:spAutoFit/>
          </a:bodyPr>
          <a:lstStyle/>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100" dirty="0">
                <a:latin typeface="Calibri" panose="020F0502020204030204" pitchFamily="34" charset="0"/>
                <a:ea typeface="Calibri" panose="020F0502020204030204" pitchFamily="34" charset="0"/>
                <a:cs typeface="Times New Roman" panose="02020603050405020304" pitchFamily="18" charset="0"/>
              </a:rPr>
              <a:t>(</a:t>
            </a:r>
            <a:r>
              <a:rPr lang="en-US" sz="11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https://help.trimblegeospatial.com/MobileMappingKB/PP-IMU-data-failure.htm</a:t>
            </a:r>
            <a:r>
              <a:rPr lang="en-US" sz="1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450" b="1" kern="1800" dirty="0">
                <a:solidFill>
                  <a:srgbClr val="00437B"/>
                </a:solidFill>
                <a:latin typeface="Open Sans" panose="020B0606030504020204" pitchFamily="34" charset="0"/>
                <a:ea typeface="Times New Roman" panose="02020603050405020304" pitchFamily="18" charset="0"/>
                <a:cs typeface="Times New Roman" panose="02020603050405020304" pitchFamily="18" charset="0"/>
              </a:rPr>
              <a:t>IMU data failure – FDIR2 failure detected</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b="1" dirty="0">
                <a:solidFill>
                  <a:srgbClr val="00437B"/>
                </a:solidFill>
                <a:latin typeface="Open Sans" panose="020B0606030504020204" pitchFamily="34" charset="0"/>
                <a:ea typeface="Times New Roman" panose="02020603050405020304" pitchFamily="18" charset="0"/>
                <a:cs typeface="Times New Roman" panose="02020603050405020304" pitchFamily="18" charset="0"/>
              </a:rPr>
              <a:t>Problem</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ts val="1920"/>
              </a:lnSpc>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During GNSS inertial processing, a fatal error occurs and this message is added to the log file: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ts val="1920"/>
              </a:lnSpc>
            </a:pPr>
            <a:r>
              <a:rPr lang="en-US" sz="1200" i="1"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IMU data failure – FDIR2 failure detected</a:t>
            </a: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b="1" dirty="0">
                <a:solidFill>
                  <a:srgbClr val="00437B"/>
                </a:solidFill>
                <a:latin typeface="Open Sans" panose="020B0606030504020204" pitchFamily="34" charset="0"/>
                <a:ea typeface="Times New Roman" panose="02020603050405020304" pitchFamily="18" charset="0"/>
                <a:cs typeface="Times New Roman" panose="02020603050405020304" pitchFamily="18" charset="0"/>
              </a:rPr>
              <a:t>Solution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ts val="1920"/>
              </a:lnSpc>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This issue can be caused by many different reasons. Please attempt the following:</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920"/>
              </a:lnSpc>
              <a:spcBef>
                <a:spcPts val="0"/>
              </a:spcBef>
              <a:spcAft>
                <a:spcPts val="0"/>
              </a:spcAft>
              <a:buFont typeface="+mj-lt"/>
              <a:buAutoNum type="arabicPeriod" startAt="2"/>
              <a:tabLst>
                <a:tab pos="457200" algn="l"/>
              </a:tabLst>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If GAMS was used, verify GAMS lever-arms or turn GAMS off.</a:t>
            </a:r>
            <a:endParaRPr lang="en-US" sz="1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920"/>
              </a:lnSpc>
              <a:spcBef>
                <a:spcPts val="0"/>
              </a:spcBef>
              <a:spcAft>
                <a:spcPts val="0"/>
              </a:spcAft>
              <a:buFont typeface="+mj-lt"/>
              <a:buAutoNum type="arabicPeriod" startAt="2"/>
              <a:tabLst>
                <a:tab pos="457200" algn="l"/>
              </a:tabLst>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If DMI was used, disabled DMI.</a:t>
            </a:r>
            <a:endParaRPr lang="en-US" sz="1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920"/>
              </a:lnSpc>
              <a:spcBef>
                <a:spcPts val="0"/>
              </a:spcBef>
              <a:spcAft>
                <a:spcPts val="0"/>
              </a:spcAft>
              <a:buFont typeface="+mj-lt"/>
              <a:buAutoNum type="arabicPeriod" startAt="2"/>
              <a:tabLst>
                <a:tab pos="457200" algn="l"/>
              </a:tabLst>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Change initialization mode in GNSS-inertial processor to VNAV.</a:t>
            </a:r>
            <a:endParaRPr lang="en-US" sz="1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920"/>
              </a:lnSpc>
              <a:spcBef>
                <a:spcPts val="0"/>
              </a:spcBef>
              <a:spcAft>
                <a:spcPts val="0"/>
              </a:spcAft>
              <a:buFont typeface="+mj-lt"/>
              <a:buAutoNum type="arabicPeriod" startAt="2"/>
              <a:tabLst>
                <a:tab pos="457200" algn="l"/>
              </a:tabLst>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In some cases, this can be caused by gaps in POS data. This has been fixed in TMI version 3.2.4. Please update the TMI version in case you are under maintenance.</a:t>
            </a:r>
            <a:endParaRPr lang="en-US" sz="1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b="1" dirty="0">
                <a:solidFill>
                  <a:srgbClr val="00437B"/>
                </a:solidFill>
                <a:latin typeface="Open Sans" panose="020B0606030504020204" pitchFamily="34" charset="0"/>
                <a:ea typeface="Times New Roman" panose="02020603050405020304" pitchFamily="18" charset="0"/>
                <a:cs typeface="Times New Roman" panose="02020603050405020304" pitchFamily="18" charset="0"/>
              </a:rPr>
              <a:t>Related Products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ts val="1920"/>
              </a:lnSpc>
            </a:pPr>
            <a:r>
              <a:rPr lang="en-US" sz="1200" dirty="0">
                <a:solidFill>
                  <a:srgbClr val="000000"/>
                </a:solidFill>
                <a:latin typeface="Open Sans" panose="020B0606030504020204" pitchFamily="34" charset="0"/>
                <a:ea typeface="Times New Roman" panose="02020603050405020304" pitchFamily="18" charset="0"/>
                <a:cs typeface="Times New Roman" panose="02020603050405020304" pitchFamily="18" charset="0"/>
              </a:rPr>
              <a:t>Applanix POSPac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416030" y="208015"/>
            <a:ext cx="5547071" cy="369332"/>
          </a:xfrm>
          <a:prstGeom prst="rect">
            <a:avLst/>
          </a:prstGeom>
          <a:noFill/>
        </p:spPr>
        <p:txBody>
          <a:bodyPr wrap="square" rtlCol="0">
            <a:spAutoFit/>
          </a:bodyPr>
          <a:lstStyle/>
          <a:p>
            <a:r>
              <a:rPr lang="en-US" dirty="0" smtClean="0"/>
              <a:t>Applanix integration error #2 Continued</a:t>
            </a:r>
            <a:endParaRPr lang="en-US" dirty="0"/>
          </a:p>
        </p:txBody>
      </p:sp>
      <p:grpSp>
        <p:nvGrpSpPr>
          <p:cNvPr id="10" name="Group 9"/>
          <p:cNvGrpSpPr/>
          <p:nvPr/>
        </p:nvGrpSpPr>
        <p:grpSpPr>
          <a:xfrm>
            <a:off x="5779296" y="276202"/>
            <a:ext cx="6033135" cy="3946525"/>
            <a:chOff x="5779296" y="276202"/>
            <a:chExt cx="6033135" cy="3946525"/>
          </a:xfrm>
        </p:grpSpPr>
        <p:pic>
          <p:nvPicPr>
            <p:cNvPr id="4" name="Picture 3" descr="S:\awallace\2023-04-04 12_05_08-Window.png"/>
            <p:cNvPicPr/>
            <p:nvPr/>
          </p:nvPicPr>
          <p:blipFill>
            <a:blip r:embed="rId3">
              <a:extLst>
                <a:ext uri="{28A0092B-C50C-407E-A947-70E740481C1C}">
                  <a14:useLocalDpi xmlns:a14="http://schemas.microsoft.com/office/drawing/2010/main" val="0"/>
                </a:ext>
              </a:extLst>
            </a:blip>
            <a:srcRect/>
            <a:stretch>
              <a:fillRect/>
            </a:stretch>
          </p:blipFill>
          <p:spPr bwMode="auto">
            <a:xfrm>
              <a:off x="5779296" y="276202"/>
              <a:ext cx="6033135" cy="3946525"/>
            </a:xfrm>
            <a:prstGeom prst="rect">
              <a:avLst/>
            </a:prstGeom>
            <a:noFill/>
            <a:ln>
              <a:noFill/>
            </a:ln>
          </p:spPr>
        </p:pic>
        <p:grpSp>
          <p:nvGrpSpPr>
            <p:cNvPr id="5" name="Group 4"/>
            <p:cNvGrpSpPr/>
            <p:nvPr/>
          </p:nvGrpSpPr>
          <p:grpSpPr>
            <a:xfrm>
              <a:off x="7498252" y="1961440"/>
              <a:ext cx="3409950" cy="1557019"/>
              <a:chOff x="0" y="0"/>
              <a:chExt cx="3409950" cy="1557338"/>
            </a:xfrm>
          </p:grpSpPr>
          <p:sp>
            <p:nvSpPr>
              <p:cNvPr id="6" name="Rectangle 5"/>
              <p:cNvSpPr/>
              <p:nvPr/>
            </p:nvSpPr>
            <p:spPr>
              <a:xfrm>
                <a:off x="1719263" y="409575"/>
                <a:ext cx="1690687" cy="204788"/>
              </a:xfrm>
              <a:prstGeom prst="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 name="Straight Arrow Connector 6"/>
              <p:cNvCxnSpPr/>
              <p:nvPr/>
            </p:nvCxnSpPr>
            <p:spPr>
              <a:xfrm flipV="1">
                <a:off x="242888" y="723900"/>
                <a:ext cx="1566545" cy="461963"/>
              </a:xfrm>
              <a:prstGeom prst="straightConnector1">
                <a:avLst/>
              </a:prstGeom>
              <a:noFill/>
              <a:ln w="41275" cap="flat" cmpd="sng" algn="ctr">
                <a:solidFill>
                  <a:srgbClr val="FFC000"/>
                </a:solidFill>
                <a:prstDash val="solid"/>
                <a:miter lim="800000"/>
                <a:tailEnd type="triangle"/>
              </a:ln>
              <a:effectLst/>
            </p:spPr>
          </p:cxnSp>
          <p:cxnSp>
            <p:nvCxnSpPr>
              <p:cNvPr id="8" name="Straight Arrow Connector 7"/>
              <p:cNvCxnSpPr/>
              <p:nvPr/>
            </p:nvCxnSpPr>
            <p:spPr>
              <a:xfrm flipV="1">
                <a:off x="276225" y="0"/>
                <a:ext cx="1557020" cy="1171575"/>
              </a:xfrm>
              <a:prstGeom prst="straightConnector1">
                <a:avLst/>
              </a:prstGeom>
              <a:noFill/>
              <a:ln w="41275" cap="flat" cmpd="sng" algn="ctr">
                <a:solidFill>
                  <a:srgbClr val="FFC000"/>
                </a:solidFill>
                <a:prstDash val="solid"/>
                <a:miter lim="800000"/>
                <a:tailEnd type="triangle"/>
              </a:ln>
              <a:effectLst/>
            </p:spPr>
          </p:cxnSp>
          <p:sp>
            <p:nvSpPr>
              <p:cNvPr id="9" name="Text Box 6"/>
              <p:cNvSpPr txBox="1"/>
              <p:nvPr/>
            </p:nvSpPr>
            <p:spPr>
              <a:xfrm>
                <a:off x="0" y="1214438"/>
                <a:ext cx="895350" cy="3429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DEFAULT</a:t>
                </a:r>
                <a:endPar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1" name="Rectangle 10"/>
          <p:cNvSpPr/>
          <p:nvPr/>
        </p:nvSpPr>
        <p:spPr>
          <a:xfrm>
            <a:off x="6096000" y="4404912"/>
            <a:ext cx="6096000" cy="454612"/>
          </a:xfrm>
          <a:prstGeom prst="rect">
            <a:avLst/>
          </a:prstGeom>
        </p:spPr>
        <p:txBody>
          <a:bodyPr>
            <a:spAutoFit/>
          </a:bodyPr>
          <a:lstStyle/>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Error typed into google – Trimble website provided this response.</a:t>
            </a:r>
          </a:p>
          <a:p>
            <a:pPr>
              <a:lnSpc>
                <a:spcPct val="107000"/>
              </a:lnSpc>
            </a:pPr>
            <a:r>
              <a:rPr lang="en-US" sz="1100" dirty="0">
                <a:latin typeface="Calibri" panose="020F0502020204030204" pitchFamily="34" charset="0"/>
                <a:ea typeface="Calibri" panose="020F0502020204030204" pitchFamily="34" charset="0"/>
                <a:cs typeface="Times New Roman" panose="02020603050405020304" pitchFamily="18" charset="0"/>
              </a:rPr>
              <a:t>Suggestion #3 was used and the trajectory was processed through with no issue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355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3010" y="765764"/>
            <a:ext cx="11874199" cy="2893100"/>
          </a:xfrm>
          <a:prstGeom prst="rect">
            <a:avLst/>
          </a:prstGeom>
        </p:spPr>
        <p:txBody>
          <a:bodyPr wrap="square">
            <a:spAutoFit/>
          </a:bodyPr>
          <a:lstStyle/>
          <a:p>
            <a:r>
              <a:rPr lang="en-US" sz="1400" dirty="0" smtClean="0"/>
              <a:t>The </a:t>
            </a:r>
            <a:r>
              <a:rPr lang="en-US" sz="1400" dirty="0"/>
              <a:t>issue is with </a:t>
            </a:r>
            <a:r>
              <a:rPr lang="en-US" sz="1400" dirty="0" err="1"/>
              <a:t>PosPAC</a:t>
            </a:r>
            <a:r>
              <a:rPr lang="en-US" sz="1400" dirty="0"/>
              <a:t> from what i can tell.  </a:t>
            </a:r>
          </a:p>
          <a:p>
            <a:r>
              <a:rPr lang="en-US" sz="1400" dirty="0"/>
              <a:t>Attachment shows the coordinates difference between ITRF and A Priori is 2.48m</a:t>
            </a:r>
          </a:p>
          <a:p>
            <a:endParaRPr lang="en-US" sz="1400" dirty="0"/>
          </a:p>
          <a:p>
            <a:r>
              <a:rPr lang="en-US" sz="1400" dirty="0"/>
              <a:t>I reopened the batch program and it is saying that the base is set at the </a:t>
            </a:r>
            <a:r>
              <a:rPr lang="en-US" sz="1400" dirty="0" err="1"/>
              <a:t>APriori</a:t>
            </a:r>
            <a:r>
              <a:rPr lang="en-US" sz="1400" dirty="0"/>
              <a:t> coordinates : </a:t>
            </a:r>
            <a:r>
              <a:rPr lang="en-US" sz="1400" dirty="0" err="1"/>
              <a:t>lat</a:t>
            </a:r>
            <a:r>
              <a:rPr lang="en-US" sz="1400" dirty="0"/>
              <a:t>, long and Ell Height which would give the 2.48m difference but also will be </a:t>
            </a:r>
            <a:r>
              <a:rPr lang="en-US" sz="1400" dirty="0" err="1"/>
              <a:t>positionally</a:t>
            </a:r>
            <a:r>
              <a:rPr lang="en-US" sz="1400" dirty="0"/>
              <a:t> off.</a:t>
            </a:r>
          </a:p>
          <a:p>
            <a:r>
              <a:rPr lang="en-US" sz="1400" dirty="0"/>
              <a:t>But since I am sure I modified it because I would have to have missed all three not just ellipsoid height.</a:t>
            </a:r>
          </a:p>
          <a:p>
            <a:r>
              <a:rPr lang="en-US" sz="1400" dirty="0"/>
              <a:t>I ran a single project to create one trajectory, edited the base station coordinates to IRTF and it kept the IRTF settings – all looked good.</a:t>
            </a:r>
          </a:p>
          <a:p>
            <a:r>
              <a:rPr lang="en-US" sz="1400" dirty="0"/>
              <a:t>I then ran another batch file with three projects and set up and changed the base coordinates to ITRF and saved and processed. </a:t>
            </a:r>
          </a:p>
          <a:p>
            <a:r>
              <a:rPr lang="en-US" sz="1400" dirty="0"/>
              <a:t>It would appear from the project logs that the processing was completed with the </a:t>
            </a:r>
            <a:r>
              <a:rPr lang="en-US" sz="1400" dirty="0" err="1"/>
              <a:t>APriori</a:t>
            </a:r>
            <a:r>
              <a:rPr lang="en-US" sz="1400" dirty="0"/>
              <a:t> coordinates and not the IRTF coordinates. So whatever I typed in did not save for any of the three projects that were processed. This is the same thing that happened to the </a:t>
            </a:r>
            <a:r>
              <a:rPr lang="en-US" sz="1400" dirty="0" err="1"/>
              <a:t>orig</a:t>
            </a:r>
            <a:r>
              <a:rPr lang="en-US" sz="1400" dirty="0"/>
              <a:t> processing.</a:t>
            </a:r>
          </a:p>
          <a:p>
            <a:r>
              <a:rPr lang="en-US" sz="1400" dirty="0"/>
              <a:t>Not sure if this is a bug but it appears that I have a ton of re-processing and classification to redo </a:t>
            </a:r>
          </a:p>
          <a:p>
            <a:endParaRPr lang="en-US" sz="1400" dirty="0"/>
          </a:p>
          <a:p>
            <a:r>
              <a:rPr lang="en-US" sz="1400" dirty="0"/>
              <a:t>Here is the question I don’t really want to ask – how many other projects have been processed with a Batch and are they off by similar amounts? </a:t>
            </a:r>
          </a:p>
        </p:txBody>
      </p:sp>
      <p:sp>
        <p:nvSpPr>
          <p:cNvPr id="4" name="TextBox 3"/>
          <p:cNvSpPr txBox="1"/>
          <p:nvPr/>
        </p:nvSpPr>
        <p:spPr>
          <a:xfrm>
            <a:off x="281687" y="225350"/>
            <a:ext cx="5802757" cy="369332"/>
          </a:xfrm>
          <a:prstGeom prst="rect">
            <a:avLst/>
          </a:prstGeom>
          <a:noFill/>
        </p:spPr>
        <p:txBody>
          <a:bodyPr wrap="square" rtlCol="0">
            <a:spAutoFit/>
          </a:bodyPr>
          <a:lstStyle/>
          <a:p>
            <a:r>
              <a:rPr lang="en-US" dirty="0" smtClean="0"/>
              <a:t>POSSIBLE Batch Issue with POSPAC</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786" y="3977996"/>
            <a:ext cx="6697010" cy="1952898"/>
          </a:xfrm>
          <a:prstGeom prst="rect">
            <a:avLst/>
          </a:prstGeom>
        </p:spPr>
      </p:pic>
    </p:spTree>
    <p:extLst>
      <p:ext uri="{BB962C8B-B14F-4D97-AF65-F5344CB8AC3E}">
        <p14:creationId xmlns:p14="http://schemas.microsoft.com/office/powerpoint/2010/main" val="64963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236" y="352769"/>
            <a:ext cx="8983655" cy="923330"/>
          </a:xfrm>
          <a:prstGeom prst="rect">
            <a:avLst/>
          </a:prstGeom>
          <a:noFill/>
        </p:spPr>
        <p:txBody>
          <a:bodyPr wrap="square" rtlCol="0">
            <a:spAutoFit/>
          </a:bodyPr>
          <a:lstStyle/>
          <a:p>
            <a:r>
              <a:rPr lang="en-US" dirty="0" smtClean="0"/>
              <a:t>T04 files will not import into Pospac. Red box shows a missing T04 file. Skipped during the download of the data. This file still exists on the drone. Connect to the drone and enter the Applanix portal through the Riegl unit to retrieve the missing file. </a:t>
            </a:r>
            <a:endParaRPr lang="en-US" dirty="0"/>
          </a:p>
        </p:txBody>
      </p:sp>
      <p:grpSp>
        <p:nvGrpSpPr>
          <p:cNvPr id="5" name="Group 4"/>
          <p:cNvGrpSpPr/>
          <p:nvPr/>
        </p:nvGrpSpPr>
        <p:grpSpPr>
          <a:xfrm>
            <a:off x="312023" y="1361369"/>
            <a:ext cx="8181930" cy="4566436"/>
            <a:chOff x="199348" y="869382"/>
            <a:chExt cx="8181930" cy="4566436"/>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48" y="869382"/>
              <a:ext cx="8181930" cy="4566436"/>
            </a:xfrm>
            <a:prstGeom prst="rect">
              <a:avLst/>
            </a:prstGeom>
          </p:spPr>
        </p:pic>
        <p:sp>
          <p:nvSpPr>
            <p:cNvPr id="4" name="Rectangle 3"/>
            <p:cNvSpPr/>
            <p:nvPr/>
          </p:nvSpPr>
          <p:spPr>
            <a:xfrm>
              <a:off x="6281766" y="3617324"/>
              <a:ext cx="2049816" cy="30335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268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5300" y="245148"/>
            <a:ext cx="2639192" cy="523220"/>
          </a:xfrm>
          <a:prstGeom prst="rect">
            <a:avLst/>
          </a:prstGeom>
          <a:noFill/>
        </p:spPr>
        <p:txBody>
          <a:bodyPr wrap="square" rtlCol="0">
            <a:spAutoFit/>
          </a:bodyPr>
          <a:lstStyle/>
          <a:p>
            <a:r>
              <a:rPr lang="en-US" sz="2800" b="1" dirty="0" smtClean="0"/>
              <a:t>General Issues</a:t>
            </a:r>
            <a:endParaRPr lang="en-US" sz="2800"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19" y="864191"/>
            <a:ext cx="6198832" cy="3017722"/>
          </a:xfrm>
          <a:prstGeom prst="rect">
            <a:avLst/>
          </a:prstGeom>
        </p:spPr>
      </p:pic>
      <p:sp>
        <p:nvSpPr>
          <p:cNvPr id="4" name="TextBox 3"/>
          <p:cNvSpPr txBox="1"/>
          <p:nvPr/>
        </p:nvSpPr>
        <p:spPr>
          <a:xfrm>
            <a:off x="6526476" y="940402"/>
            <a:ext cx="3393247" cy="1754326"/>
          </a:xfrm>
          <a:prstGeom prst="rect">
            <a:avLst/>
          </a:prstGeom>
          <a:noFill/>
        </p:spPr>
        <p:txBody>
          <a:bodyPr wrap="square" rtlCol="0">
            <a:spAutoFit/>
          </a:bodyPr>
          <a:lstStyle/>
          <a:p>
            <a:r>
              <a:rPr lang="en-US" dirty="0" smtClean="0"/>
              <a:t>This generally means that the host machine is off or needs a reboot. This needs to be done in the lab. This occurs when IT sends </a:t>
            </a:r>
            <a:r>
              <a:rPr lang="en-US" dirty="0" err="1" smtClean="0"/>
              <a:t>anupdate</a:t>
            </a:r>
            <a:r>
              <a:rPr lang="en-US" dirty="0" smtClean="0"/>
              <a:t> which requires a reboot.</a:t>
            </a:r>
            <a:endParaRPr lang="en-US" dirty="0"/>
          </a:p>
        </p:txBody>
      </p:sp>
      <p:sp>
        <p:nvSpPr>
          <p:cNvPr id="5" name="Rectangle 4"/>
          <p:cNvSpPr/>
          <p:nvPr/>
        </p:nvSpPr>
        <p:spPr>
          <a:xfrm>
            <a:off x="335136" y="3881913"/>
            <a:ext cx="6096000" cy="1477328"/>
          </a:xfrm>
          <a:prstGeom prst="rect">
            <a:avLst/>
          </a:prstGeom>
        </p:spPr>
        <p:txBody>
          <a:bodyPr>
            <a:spAutoFit/>
          </a:bodyPr>
          <a:lstStyle/>
          <a:p>
            <a:r>
              <a:rPr lang="en-US" b="1" dirty="0">
                <a:solidFill>
                  <a:srgbClr val="FF0000"/>
                </a:solidFill>
              </a:rPr>
              <a:t>RiWorld</a:t>
            </a:r>
            <a:r>
              <a:rPr lang="en-US" dirty="0"/>
              <a:t> populates the </a:t>
            </a:r>
            <a:r>
              <a:rPr lang="en-US" dirty="0" err="1"/>
              <a:t>Georeferencing</a:t>
            </a:r>
            <a:r>
              <a:rPr lang="en-US" dirty="0"/>
              <a:t> component, </a:t>
            </a:r>
            <a:endParaRPr lang="en-US" dirty="0" smtClean="0"/>
          </a:p>
          <a:p>
            <a:r>
              <a:rPr lang="en-US" b="1" dirty="0" smtClean="0">
                <a:solidFill>
                  <a:srgbClr val="FF0000"/>
                </a:solidFill>
              </a:rPr>
              <a:t>RiProcess</a:t>
            </a:r>
            <a:r>
              <a:rPr lang="en-US" dirty="0" smtClean="0"/>
              <a:t> </a:t>
            </a:r>
            <a:r>
              <a:rPr lang="en-US" dirty="0"/>
              <a:t>goes to Kinematic LiDAR Data Processing, and </a:t>
            </a:r>
            <a:r>
              <a:rPr lang="en-US" b="1" dirty="0">
                <a:solidFill>
                  <a:srgbClr val="FF0000"/>
                </a:solidFill>
              </a:rPr>
              <a:t>RiPrecision</a:t>
            </a:r>
            <a:r>
              <a:rPr lang="en-US" dirty="0"/>
              <a:t> licenses populate under Rigorous Data Adjustment ULS. </a:t>
            </a:r>
          </a:p>
          <a:p>
            <a:r>
              <a:rPr lang="en-US" dirty="0"/>
              <a:t> </a:t>
            </a:r>
          </a:p>
        </p:txBody>
      </p:sp>
    </p:spTree>
    <p:extLst>
      <p:ext uri="{BB962C8B-B14F-4D97-AF65-F5344CB8AC3E}">
        <p14:creationId xmlns:p14="http://schemas.microsoft.com/office/powerpoint/2010/main" val="948546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15" y="1471962"/>
            <a:ext cx="5712662" cy="5069344"/>
          </a:xfrm>
          <a:prstGeom prst="rect">
            <a:avLst/>
          </a:prstGeom>
        </p:spPr>
      </p:pic>
      <p:sp>
        <p:nvSpPr>
          <p:cNvPr id="3" name="TextBox 2"/>
          <p:cNvSpPr txBox="1"/>
          <p:nvPr/>
        </p:nvSpPr>
        <p:spPr>
          <a:xfrm>
            <a:off x="282615" y="236406"/>
            <a:ext cx="11033643" cy="369332"/>
          </a:xfrm>
          <a:prstGeom prst="rect">
            <a:avLst/>
          </a:prstGeom>
          <a:noFill/>
        </p:spPr>
        <p:txBody>
          <a:bodyPr wrap="square" rtlCol="0">
            <a:spAutoFit/>
          </a:bodyPr>
          <a:lstStyle/>
          <a:p>
            <a:r>
              <a:rPr lang="en-US" dirty="0" smtClean="0"/>
              <a:t>Pixel Wrench – Thermal band showing noise. Final answer TBD……</a:t>
            </a:r>
            <a:endParaRPr lang="en-US" dirty="0"/>
          </a:p>
        </p:txBody>
      </p:sp>
    </p:spTree>
    <p:extLst>
      <p:ext uri="{BB962C8B-B14F-4D97-AF65-F5344CB8AC3E}">
        <p14:creationId xmlns:p14="http://schemas.microsoft.com/office/powerpoint/2010/main" val="203933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56974" y="728054"/>
            <a:ext cx="3996705" cy="2595065"/>
          </a:xfrm>
          <a:prstGeom prst="rect">
            <a:avLst/>
          </a:prstGeom>
        </p:spPr>
      </p:pic>
      <p:sp>
        <p:nvSpPr>
          <p:cNvPr id="4" name="TextBox 3"/>
          <p:cNvSpPr txBox="1"/>
          <p:nvPr/>
        </p:nvSpPr>
        <p:spPr>
          <a:xfrm>
            <a:off x="256974" y="160338"/>
            <a:ext cx="3231614" cy="369332"/>
          </a:xfrm>
          <a:prstGeom prst="rect">
            <a:avLst/>
          </a:prstGeom>
          <a:noFill/>
        </p:spPr>
        <p:txBody>
          <a:bodyPr wrap="square" rtlCol="0">
            <a:spAutoFit/>
          </a:bodyPr>
          <a:lstStyle/>
          <a:p>
            <a:r>
              <a:rPr lang="en-US" dirty="0" smtClean="0"/>
              <a:t>Pixel Wrench</a:t>
            </a:r>
            <a:endParaRPr lang="en-US" dirty="0"/>
          </a:p>
        </p:txBody>
      </p:sp>
      <p:sp>
        <p:nvSpPr>
          <p:cNvPr id="5" name="TextBox 4"/>
          <p:cNvSpPr txBox="1"/>
          <p:nvPr/>
        </p:nvSpPr>
        <p:spPr>
          <a:xfrm>
            <a:off x="4628337" y="2734533"/>
            <a:ext cx="6673820" cy="1754326"/>
          </a:xfrm>
          <a:prstGeom prst="rect">
            <a:avLst/>
          </a:prstGeom>
          <a:noFill/>
        </p:spPr>
        <p:txBody>
          <a:bodyPr wrap="square" rtlCol="0">
            <a:spAutoFit/>
          </a:bodyPr>
          <a:lstStyle/>
          <a:p>
            <a:r>
              <a:rPr lang="en-US" smtClean="0"/>
              <a:t>SOLUTION:</a:t>
            </a:r>
            <a:endParaRPr lang="en-US" dirty="0"/>
          </a:p>
          <a:p>
            <a:r>
              <a:rPr lang="en-US" dirty="0" smtClean="0"/>
              <a:t>Figured </a:t>
            </a:r>
            <a:r>
              <a:rPr lang="en-US" dirty="0"/>
              <a:t>it out! somehow there was no 'bandinfo.txt' file loaded into PW to begin with, so nothing was populated in the 'File Ops' screen and therefore the whole pixel wrench program was getting confused when trying to save data. I loaded in the basic 'bandinfo.txt' file on the File Ops screen and now everything is working</a:t>
            </a:r>
          </a:p>
        </p:txBody>
      </p:sp>
      <p:sp>
        <p:nvSpPr>
          <p:cNvPr id="6" name="TextBox 5"/>
          <p:cNvSpPr txBox="1"/>
          <p:nvPr/>
        </p:nvSpPr>
        <p:spPr>
          <a:xfrm>
            <a:off x="4628337" y="160338"/>
            <a:ext cx="7085517" cy="2308324"/>
          </a:xfrm>
          <a:prstGeom prst="rect">
            <a:avLst/>
          </a:prstGeom>
          <a:noFill/>
        </p:spPr>
        <p:txBody>
          <a:bodyPr wrap="square" rtlCol="0">
            <a:spAutoFit/>
          </a:bodyPr>
          <a:lstStyle/>
          <a:p>
            <a:r>
              <a:rPr lang="en-US" dirty="0" smtClean="0"/>
              <a:t>ISSUE:</a:t>
            </a:r>
          </a:p>
          <a:p>
            <a:r>
              <a:rPr lang="en-US" dirty="0" smtClean="0"/>
              <a:t>Funny </a:t>
            </a:r>
            <a:r>
              <a:rPr lang="en-US" dirty="0"/>
              <a:t>update - </a:t>
            </a:r>
            <a:r>
              <a:rPr lang="en-US" dirty="0" err="1"/>
              <a:t>Im</a:t>
            </a:r>
            <a:r>
              <a:rPr lang="en-US" dirty="0"/>
              <a:t> now running into the exact same issue Nichole had with pixel wrench. I have tried a variety of different sources for my macaw images </a:t>
            </a:r>
            <a:r>
              <a:rPr lang="en-US" dirty="0" err="1"/>
              <a:t>Im</a:t>
            </a:r>
            <a:r>
              <a:rPr lang="en-US" dirty="0"/>
              <a:t> loading into the program (including raw images directly from the sensor), I have uninstalled and reinstalled pixel wrench, and I have restarted my computer and nothing is working. The program was working this morning for an hour or so, and then it just gave up mid-process. Any suggestions?</a:t>
            </a:r>
          </a:p>
        </p:txBody>
      </p:sp>
      <p:sp>
        <p:nvSpPr>
          <p:cNvPr id="7" name="TextBox 6"/>
          <p:cNvSpPr txBox="1"/>
          <p:nvPr/>
        </p:nvSpPr>
        <p:spPr>
          <a:xfrm>
            <a:off x="4762681" y="4658673"/>
            <a:ext cx="6795162" cy="1200329"/>
          </a:xfrm>
          <a:prstGeom prst="rect">
            <a:avLst/>
          </a:prstGeom>
          <a:noFill/>
        </p:spPr>
        <p:txBody>
          <a:bodyPr wrap="square" rtlCol="0">
            <a:spAutoFit/>
          </a:bodyPr>
          <a:lstStyle/>
          <a:p>
            <a:r>
              <a:rPr lang="en-US" dirty="0" smtClean="0"/>
              <a:t>Other things </a:t>
            </a:r>
            <a:r>
              <a:rPr lang="en-US" smtClean="0"/>
              <a:t>to check:</a:t>
            </a:r>
          </a:p>
          <a:p>
            <a:r>
              <a:rPr lang="en-US" dirty="0" smtClean="0"/>
              <a:t>Do </a:t>
            </a:r>
            <a:r>
              <a:rPr lang="en-US" dirty="0"/>
              <a:t>you have any corrupt images? I have noticed that in the macaw images, there seem to be some that have a size of 0 and if those are left in the folder then pixel wrench has been pushing out that error</a:t>
            </a:r>
          </a:p>
        </p:txBody>
      </p:sp>
    </p:spTree>
    <p:extLst>
      <p:ext uri="{BB962C8B-B14F-4D97-AF65-F5344CB8AC3E}">
        <p14:creationId xmlns:p14="http://schemas.microsoft.com/office/powerpoint/2010/main" val="384115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5940" y="832293"/>
            <a:ext cx="5118651" cy="6186309"/>
          </a:xfrm>
          <a:prstGeom prst="rect">
            <a:avLst/>
          </a:prstGeom>
        </p:spPr>
        <p:txBody>
          <a:bodyPr wrap="square">
            <a:spAutoFit/>
          </a:bodyPr>
          <a:lstStyle/>
          <a:p>
            <a:r>
              <a:rPr lang="en-US" dirty="0" smtClean="0"/>
              <a:t>The issue that was discovered was a very large areas of no coverage/ missing points over the glacier. These “misses” of lidar points are dropouts. Meaning the laser power is not strong enough to hit the surface and return to the sensor and be recorded. The specification of the sensor is 120 m maximum +- 10m.</a:t>
            </a:r>
          </a:p>
          <a:p>
            <a:r>
              <a:rPr lang="en-US" u="sng" dirty="0" err="1" smtClean="0"/>
              <a:t>Riegl’s</a:t>
            </a:r>
            <a:r>
              <a:rPr lang="en-US" u="sng" dirty="0" smtClean="0"/>
              <a:t> comments:</a:t>
            </a:r>
            <a:endParaRPr lang="en-US" u="sng" dirty="0"/>
          </a:p>
          <a:p>
            <a:r>
              <a:rPr lang="en-US" dirty="0" smtClean="0"/>
              <a:t>We </a:t>
            </a:r>
            <a:r>
              <a:rPr lang="en-US" dirty="0"/>
              <a:t>have done additional analysis comparing the two flights, and a bit of a smoking gun has popped out as the reason for your data dropouts. </a:t>
            </a:r>
            <a:r>
              <a:rPr lang="en-US" b="1" dirty="0"/>
              <a:t>The AGL of the miniVUX-2UAV collections flight seems to have been conducted at 200m,</a:t>
            </a:r>
            <a:r>
              <a:rPr lang="en-US" dirty="0"/>
              <a:t> compared to 120m AGL on the miniVUX-1UAV. This is well outside of specification of the sensor, no matter the PRR. </a:t>
            </a:r>
            <a:endParaRPr lang="en-US" dirty="0" smtClean="0"/>
          </a:p>
          <a:p>
            <a:r>
              <a:rPr lang="en-US" dirty="0" smtClean="0"/>
              <a:t>Further analysis indicated that the </a:t>
            </a:r>
            <a:r>
              <a:rPr lang="en-US" dirty="0" err="1" smtClean="0"/>
              <a:t>dem</a:t>
            </a:r>
            <a:r>
              <a:rPr lang="en-US" dirty="0" smtClean="0"/>
              <a:t> used for the ALTAX was quite old giving a very different </a:t>
            </a:r>
            <a:r>
              <a:rPr lang="en-US" dirty="0" err="1" smtClean="0"/>
              <a:t>agl</a:t>
            </a:r>
            <a:r>
              <a:rPr lang="en-US" dirty="0" smtClean="0"/>
              <a:t> of the glacier  surface. This difference plus the standard 120m flying height of the plan resulted in the unit flying too high and thus not being able to collect the required data.</a:t>
            </a:r>
            <a:endParaRPr lang="en-US" dirty="0"/>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7" y="478184"/>
            <a:ext cx="6604552" cy="311524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87" y="3632752"/>
            <a:ext cx="6660379" cy="3152910"/>
          </a:xfrm>
          <a:prstGeom prst="rect">
            <a:avLst/>
          </a:prstGeom>
        </p:spPr>
      </p:pic>
      <p:sp>
        <p:nvSpPr>
          <p:cNvPr id="5" name="TextBox 4"/>
          <p:cNvSpPr txBox="1"/>
          <p:nvPr/>
        </p:nvSpPr>
        <p:spPr>
          <a:xfrm>
            <a:off x="5744817" y="69531"/>
            <a:ext cx="2196547" cy="523220"/>
          </a:xfrm>
          <a:prstGeom prst="rect">
            <a:avLst/>
          </a:prstGeom>
          <a:noFill/>
        </p:spPr>
        <p:txBody>
          <a:bodyPr wrap="square" rtlCol="0">
            <a:spAutoFit/>
          </a:bodyPr>
          <a:lstStyle/>
          <a:p>
            <a:r>
              <a:rPr lang="en-US" sz="2800" b="1" dirty="0" smtClean="0"/>
              <a:t>DROPOUTS</a:t>
            </a:r>
            <a:endParaRPr lang="en-US" sz="2800" b="1" dirty="0"/>
          </a:p>
        </p:txBody>
      </p:sp>
    </p:spTree>
    <p:extLst>
      <p:ext uri="{BB962C8B-B14F-4D97-AF65-F5344CB8AC3E}">
        <p14:creationId xmlns:p14="http://schemas.microsoft.com/office/powerpoint/2010/main" val="403749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702" y="195014"/>
            <a:ext cx="2370507" cy="584775"/>
          </a:xfrm>
          <a:prstGeom prst="rect">
            <a:avLst/>
          </a:prstGeom>
          <a:noFill/>
        </p:spPr>
        <p:txBody>
          <a:bodyPr wrap="square" rtlCol="0">
            <a:spAutoFit/>
          </a:bodyPr>
          <a:lstStyle/>
          <a:p>
            <a:r>
              <a:rPr lang="en-US" sz="3200" b="1" dirty="0" smtClean="0"/>
              <a:t>Riegl Issues </a:t>
            </a:r>
            <a:r>
              <a:rPr lang="en-US" b="1" dirty="0" smtClean="0"/>
              <a:t>:</a:t>
            </a:r>
            <a:endParaRPr lang="en-US" b="1" dirty="0"/>
          </a:p>
        </p:txBody>
      </p:sp>
      <p:grpSp>
        <p:nvGrpSpPr>
          <p:cNvPr id="3" name="Group 2"/>
          <p:cNvGrpSpPr/>
          <p:nvPr/>
        </p:nvGrpSpPr>
        <p:grpSpPr>
          <a:xfrm>
            <a:off x="300373" y="995337"/>
            <a:ext cx="11387752" cy="1423386"/>
            <a:chOff x="428427" y="1020933"/>
            <a:chExt cx="11387752" cy="14233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427" y="1020933"/>
              <a:ext cx="3511696" cy="1423386"/>
            </a:xfrm>
            <a:prstGeom prst="rect">
              <a:avLst/>
            </a:prstGeom>
          </p:spPr>
        </p:pic>
        <p:sp>
          <p:nvSpPr>
            <p:cNvPr id="5" name="TextBox 4"/>
            <p:cNvSpPr txBox="1"/>
            <p:nvPr/>
          </p:nvSpPr>
          <p:spPr>
            <a:xfrm>
              <a:off x="4194699" y="1096393"/>
              <a:ext cx="762148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This error occurs when the .</a:t>
              </a:r>
              <a:r>
                <a:rPr kumimoji="0" lang="en-US" sz="1800" b="0" i="0" u="none" strike="noStrike" kern="0" cap="none" spc="0" normalizeH="0" baseline="0" noProof="0" dirty="0" err="1" smtClean="0">
                  <a:ln>
                    <a:noFill/>
                  </a:ln>
                  <a:solidFill>
                    <a:prstClr val="black"/>
                  </a:solidFill>
                  <a:effectLst/>
                  <a:uLnTx/>
                  <a:uFillTx/>
                </a:rPr>
                <a:t>rpp</a:t>
              </a:r>
              <a:r>
                <a:rPr kumimoji="0" lang="en-US" sz="1800" b="0" i="0" u="none" strike="noStrike" kern="0" cap="none" spc="0" normalizeH="0" baseline="0" noProof="0" dirty="0" smtClean="0">
                  <a:ln>
                    <a:noFill/>
                  </a:ln>
                  <a:solidFill>
                    <a:prstClr val="black"/>
                  </a:solidFill>
                  <a:effectLst/>
                  <a:uLnTx/>
                  <a:uFillTx/>
                </a:rPr>
                <a:t> file is corrupted. Copy </a:t>
              </a:r>
              <a:r>
                <a:rPr kumimoji="0" lang="en-US" sz="1800" b="0" i="0" u="sng" strike="noStrike" kern="0" cap="none" spc="0" normalizeH="0" baseline="0" noProof="0" dirty="0" smtClean="0">
                  <a:ln>
                    <a:noFill/>
                  </a:ln>
                  <a:solidFill>
                    <a:prstClr val="black"/>
                  </a:solidFill>
                  <a:effectLst/>
                  <a:uLnTx/>
                  <a:uFillTx/>
                </a:rPr>
                <a:t>all</a:t>
              </a:r>
              <a:r>
                <a:rPr kumimoji="0" lang="en-US" sz="1800" b="0" i="0" u="none" strike="noStrike" kern="0" cap="none" spc="0" normalizeH="0" baseline="0" noProof="0" dirty="0" smtClean="0">
                  <a:ln>
                    <a:noFill/>
                  </a:ln>
                  <a:solidFill>
                    <a:prstClr val="black"/>
                  </a:solidFill>
                  <a:effectLst/>
                  <a:uLnTx/>
                  <a:uFillTx/>
                </a:rPr>
                <a:t> files from 08_RECEIVED folder and replace all in main project folder. (.</a:t>
              </a:r>
              <a:r>
                <a:rPr kumimoji="0" lang="en-US" sz="1800" b="0" i="0" u="none" strike="noStrike" kern="0" cap="none" spc="0" normalizeH="0" baseline="0" noProof="0" dirty="0" err="1" smtClean="0">
                  <a:ln>
                    <a:noFill/>
                  </a:ln>
                  <a:solidFill>
                    <a:prstClr val="black"/>
                  </a:solidFill>
                  <a:effectLst/>
                  <a:uLnTx/>
                  <a:uFillTx/>
                </a:rPr>
                <a:t>rhk</a:t>
              </a:r>
              <a:r>
                <a:rPr kumimoji="0" lang="en-US" sz="1800" b="0" i="0" u="none" strike="noStrike" kern="0" cap="none" spc="0" normalizeH="0" baseline="0" noProof="0" dirty="0" smtClean="0">
                  <a:ln>
                    <a:noFill/>
                  </a:ln>
                  <a:solidFill>
                    <a:prstClr val="black"/>
                  </a:solidFill>
                  <a:effectLst/>
                  <a:uLnTx/>
                  <a:uFillTx/>
                </a:rPr>
                <a:t>, .</a:t>
              </a:r>
              <a:r>
                <a:rPr kumimoji="0" lang="en-US" sz="1800" b="0" i="0" u="none" strike="noStrike" kern="0" cap="none" spc="0" normalizeH="0" baseline="0" noProof="0" dirty="0" err="1" smtClean="0">
                  <a:ln>
                    <a:noFill/>
                  </a:ln>
                  <a:solidFill>
                    <a:prstClr val="black"/>
                  </a:solidFill>
                  <a:effectLst/>
                  <a:uLnTx/>
                  <a:uFillTx/>
                </a:rPr>
                <a:t>rpc</a:t>
              </a:r>
              <a:r>
                <a:rPr kumimoji="0" lang="en-US" sz="1800" b="0" i="0" u="none" strike="noStrike" kern="0" cap="none" spc="0" normalizeH="0" baseline="0" noProof="0" dirty="0" smtClean="0">
                  <a:ln>
                    <a:noFill/>
                  </a:ln>
                  <a:solidFill>
                    <a:prstClr val="black"/>
                  </a:solidFill>
                  <a:effectLst/>
                  <a:uLnTx/>
                  <a:uFillTx/>
                </a:rPr>
                <a:t>, .</a:t>
              </a:r>
              <a:r>
                <a:rPr kumimoji="0" lang="en-US" sz="1800" b="0" i="0" u="none" strike="noStrike" kern="0" cap="none" spc="0" normalizeH="0" baseline="0" noProof="0" dirty="0" err="1" smtClean="0">
                  <a:ln>
                    <a:noFill/>
                  </a:ln>
                  <a:solidFill>
                    <a:prstClr val="black"/>
                  </a:solidFill>
                  <a:effectLst/>
                  <a:uLnTx/>
                  <a:uFillTx/>
                </a:rPr>
                <a:t>rpl</a:t>
              </a:r>
              <a:r>
                <a:rPr kumimoji="0" lang="en-US" sz="1800" b="0" i="0" u="none" strike="noStrike" kern="0" cap="none" spc="0" normalizeH="0" baseline="0" noProof="0" dirty="0" smtClean="0">
                  <a:ln>
                    <a:noFill/>
                  </a:ln>
                  <a:solidFill>
                    <a:prstClr val="black"/>
                  </a:solidFill>
                  <a:effectLst/>
                  <a:uLnTx/>
                  <a:uFillTx/>
                </a:rPr>
                <a:t>, .</a:t>
              </a:r>
              <a:r>
                <a:rPr kumimoji="0" lang="en-US" sz="1800" b="0" i="0" u="none" strike="noStrike" kern="0" cap="none" spc="0" normalizeH="0" baseline="0" noProof="0" dirty="0" err="1" smtClean="0">
                  <a:ln>
                    <a:noFill/>
                  </a:ln>
                  <a:solidFill>
                    <a:prstClr val="black"/>
                  </a:solidFill>
                  <a:effectLst/>
                  <a:uLnTx/>
                  <a:uFillTx/>
                </a:rPr>
                <a:t>rpp</a:t>
              </a:r>
              <a:r>
                <a:rPr kumimoji="0" lang="en-US" sz="1800" b="0" i="0" u="none" strike="noStrike" kern="0" cap="none" spc="0" normalizeH="0" baseline="0" noProof="0" dirty="0" smtClean="0">
                  <a:ln>
                    <a:noFill/>
                  </a:ln>
                  <a:solidFill>
                    <a:prstClr val="black"/>
                  </a:solidFill>
                  <a:effectLst/>
                  <a:uLnTx/>
                  <a:uFillTx/>
                </a:rPr>
                <a:t> and .</a:t>
              </a:r>
              <a:r>
                <a:rPr kumimoji="0" lang="en-US" sz="1800" b="0" i="0" u="none" strike="noStrike" kern="0" cap="none" spc="0" normalizeH="0" baseline="0" noProof="0" dirty="0" err="1" smtClean="0">
                  <a:ln>
                    <a:noFill/>
                  </a:ln>
                  <a:solidFill>
                    <a:prstClr val="black"/>
                  </a:solidFill>
                  <a:effectLst/>
                  <a:uLnTx/>
                  <a:uFillTx/>
                </a:rPr>
                <a:t>uid</a:t>
              </a:r>
              <a:r>
                <a:rPr kumimoji="0" lang="en-US" sz="1800" b="0" i="0" u="none" strike="noStrike" kern="0" cap="none" spc="0" normalizeH="0" baseline="0" noProof="0" dirty="0" smtClean="0">
                  <a:ln>
                    <a:noFill/>
                  </a:ln>
                  <a:solidFill>
                    <a:prstClr val="black"/>
                  </a:solidFill>
                  <a:effectLst/>
                  <a:uLnTx/>
                  <a:uFillTx/>
                </a:rPr>
                <a:t> (if created). Resume processing.</a:t>
              </a:r>
            </a:p>
          </p:txBody>
        </p:sp>
      </p:grpSp>
      <p:sp>
        <p:nvSpPr>
          <p:cNvPr id="6" name="TextBox 5"/>
          <p:cNvSpPr txBox="1"/>
          <p:nvPr/>
        </p:nvSpPr>
        <p:spPr>
          <a:xfrm>
            <a:off x="429031" y="2699864"/>
            <a:ext cx="10691113" cy="2862322"/>
          </a:xfrm>
          <a:prstGeom prst="rect">
            <a:avLst/>
          </a:prstGeom>
          <a:noFill/>
        </p:spPr>
        <p:txBody>
          <a:bodyPr wrap="square" rtlCol="0">
            <a:spAutoFit/>
          </a:bodyPr>
          <a:lstStyle/>
          <a:p>
            <a:r>
              <a:rPr lang="en-US" b="1" dirty="0" smtClean="0">
                <a:solidFill>
                  <a:srgbClr val="FF0000"/>
                </a:solidFill>
              </a:rPr>
              <a:t>Leap second error </a:t>
            </a:r>
            <a:r>
              <a:rPr lang="en-US" dirty="0" smtClean="0"/>
              <a:t>occurs when the leap second file is outdated. New file needs to come from Riegl and be placed in two separate locations:</a:t>
            </a:r>
          </a:p>
          <a:p>
            <a:r>
              <a:rPr lang="en-US" dirty="0" smtClean="0"/>
              <a:t>From Riegl:</a:t>
            </a:r>
          </a:p>
          <a:p>
            <a:r>
              <a:rPr lang="en-US" b="1" i="1" dirty="0" smtClean="0"/>
              <a:t>Please </a:t>
            </a:r>
            <a:r>
              <a:rPr lang="en-US" b="1" i="1" dirty="0"/>
              <a:t>find attached the latest leap seconds file for RiProcess. Please copy the attached .list file to the RiProcess installation directory, and PLUGINS &gt; Export directory from there as well as the main directory.</a:t>
            </a:r>
          </a:p>
          <a:p>
            <a:r>
              <a:rPr lang="en-US" b="1" i="1" dirty="0"/>
              <a:t> </a:t>
            </a:r>
            <a:r>
              <a:rPr lang="en-US" b="1" i="1" dirty="0" smtClean="0"/>
              <a:t>The </a:t>
            </a:r>
            <a:r>
              <a:rPr lang="en-US" b="1" i="1" dirty="0"/>
              <a:t>default </a:t>
            </a:r>
            <a:r>
              <a:rPr lang="en-US" b="1" i="1" dirty="0" err="1"/>
              <a:t>filepath</a:t>
            </a:r>
            <a:r>
              <a:rPr lang="en-US" b="1" i="1" dirty="0"/>
              <a:t> </a:t>
            </a:r>
            <a:r>
              <a:rPr lang="en-US" b="1" i="1" dirty="0" smtClean="0"/>
              <a:t>is:</a:t>
            </a:r>
          </a:p>
          <a:p>
            <a:r>
              <a:rPr lang="en-US" b="1" i="1" dirty="0" smtClean="0"/>
              <a:t>C</a:t>
            </a:r>
            <a:r>
              <a:rPr lang="en-US" b="1" i="1" dirty="0"/>
              <a:t>:\Program Files (x86)\</a:t>
            </a:r>
            <a:r>
              <a:rPr lang="en-US" b="1" i="1" dirty="0" err="1"/>
              <a:t>Riegl_LMS</a:t>
            </a:r>
            <a:r>
              <a:rPr lang="en-US" b="1" i="1" dirty="0"/>
              <a:t>\RiPROCESS\PLUGINS\Export </a:t>
            </a:r>
            <a:endParaRPr lang="en-US" b="1" i="1" dirty="0" smtClean="0"/>
          </a:p>
          <a:p>
            <a:r>
              <a:rPr lang="en-US" b="1" i="1" dirty="0" smtClean="0"/>
              <a:t>C</a:t>
            </a:r>
            <a:r>
              <a:rPr lang="en-US" b="1" i="1" dirty="0"/>
              <a:t>:\Program Files (x86)\</a:t>
            </a:r>
            <a:r>
              <a:rPr lang="en-US" b="1" i="1" dirty="0" err="1"/>
              <a:t>Riegl_LMS</a:t>
            </a:r>
            <a:r>
              <a:rPr lang="en-US" b="1" i="1" dirty="0"/>
              <a:t>\RiPROCESS respectively.</a:t>
            </a:r>
          </a:p>
          <a:p>
            <a:endParaRPr lang="en-US" dirty="0"/>
          </a:p>
          <a:p>
            <a:endParaRPr lang="en-US" dirty="0"/>
          </a:p>
        </p:txBody>
      </p:sp>
    </p:spTree>
    <p:extLst>
      <p:ext uri="{BB962C8B-B14F-4D97-AF65-F5344CB8AC3E}">
        <p14:creationId xmlns:p14="http://schemas.microsoft.com/office/powerpoint/2010/main" val="166621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2BFCC1-87B0-45A2-87D2-8DB4C6C1AB81}"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p:cNvSpPr txBox="1"/>
          <p:nvPr/>
        </p:nvSpPr>
        <p:spPr>
          <a:xfrm>
            <a:off x="355107" y="235258"/>
            <a:ext cx="2685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Point Cloud Colorizations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461639" y="670264"/>
            <a:ext cx="11505460" cy="424731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Open the 100MSDCF folder which contains all images for the entire survey. Separate the images into corresponding flights and copy to 04_CAM_RAW\03_IMG\CAMERA1 folder of the corresponding flight. Make sure to use all images. The number of images must match the image list from the .</a:t>
            </a:r>
            <a:r>
              <a:rPr kumimoji="0" lang="en-US"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eif</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file. The software will sort out if images are required.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Make sure the Data Processing Wizard has been completed on both the </a:t>
            </a: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Records001</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Records001_cut</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These can be run in the same process.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188" y="1661825"/>
            <a:ext cx="4775489" cy="2566671"/>
          </a:xfrm>
          <a:prstGeom prst="rect">
            <a:avLst/>
          </a:prstGeom>
        </p:spPr>
      </p:pic>
    </p:spTree>
    <p:extLst>
      <p:ext uri="{BB962C8B-B14F-4D97-AF65-F5344CB8AC3E}">
        <p14:creationId xmlns:p14="http://schemas.microsoft.com/office/powerpoint/2010/main" val="381008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354" y="573014"/>
            <a:ext cx="11839530" cy="4801314"/>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 </a:t>
            </a:r>
            <a:r>
              <a:rPr lang="en-US" dirty="0" smtClean="0">
                <a:latin typeface="Calibri" panose="020F0502020204030204" pitchFamily="34" charset="0"/>
                <a:ea typeface="Calibri" panose="020F0502020204030204" pitchFamily="34" charset="0"/>
              </a:rPr>
              <a:t>I </a:t>
            </a:r>
            <a:r>
              <a:rPr lang="en-US" dirty="0">
                <a:latin typeface="Calibri" panose="020F0502020204030204" pitchFamily="34" charset="0"/>
                <a:ea typeface="Calibri" panose="020F0502020204030204" pitchFamily="34" charset="0"/>
              </a:rPr>
              <a:t>had sent the error to Riegl and the response is below.  So am not sure why, in our case, some projects have it and some do not. For instance the 22_287  flight that Anders is working on the file is present in the 06_ATMOS folder however the file is not present on the 22_292 flight at </a:t>
            </a:r>
            <a:r>
              <a:rPr lang="en-US" dirty="0" err="1">
                <a:latin typeface="Calibri" panose="020F0502020204030204" pitchFamily="34" charset="0"/>
                <a:ea typeface="Calibri" panose="020F0502020204030204" pitchFamily="34" charset="0"/>
              </a:rPr>
              <a:t>Kernen</a:t>
            </a:r>
            <a:r>
              <a:rPr lang="en-US" dirty="0">
                <a:latin typeface="Calibri" panose="020F0502020204030204" pitchFamily="34" charset="0"/>
                <a:ea typeface="Calibri" panose="020F0502020204030204" pitchFamily="34" charset="0"/>
              </a:rPr>
              <a:t>. So in future we check this folder and delete file if it is present. </a:t>
            </a:r>
          </a:p>
          <a:p>
            <a:r>
              <a:rPr lang="en-US" dirty="0">
                <a:latin typeface="Calibri" panose="020F0502020204030204" pitchFamily="34" charset="0"/>
                <a:ea typeface="Calibri" panose="020F0502020204030204" pitchFamily="34" charset="0"/>
              </a:rPr>
              <a:t> </a:t>
            </a:r>
            <a:r>
              <a:rPr lang="en-US" dirty="0" smtClean="0">
                <a:latin typeface="Calibri" panose="020F0502020204030204" pitchFamily="34" charset="0"/>
                <a:ea typeface="Calibri" panose="020F0502020204030204" pitchFamily="34" charset="0"/>
              </a:rPr>
              <a:t>**************************************************************</a:t>
            </a:r>
            <a:endParaRPr lang="en-US"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Hey Alistair,</a:t>
            </a:r>
          </a:p>
          <a:p>
            <a:r>
              <a:rPr lang="en-US" dirty="0">
                <a:solidFill>
                  <a:srgbClr val="212121"/>
                </a:solidFill>
                <a:latin typeface="Calibri" panose="020F0502020204030204" pitchFamily="34" charset="0"/>
                <a:ea typeface="Calibri" panose="020F0502020204030204" pitchFamily="34" charset="0"/>
              </a:rPr>
              <a:t> </a:t>
            </a:r>
            <a:r>
              <a:rPr lang="en-US" dirty="0" smtClean="0">
                <a:solidFill>
                  <a:srgbClr val="212121"/>
                </a:solidFill>
                <a:latin typeface="Calibri" panose="020F0502020204030204" pitchFamily="34" charset="0"/>
                <a:ea typeface="Calibri" panose="020F0502020204030204" pitchFamily="34" charset="0"/>
              </a:rPr>
              <a:t>This </a:t>
            </a:r>
            <a:r>
              <a:rPr lang="en-US" dirty="0">
                <a:solidFill>
                  <a:srgbClr val="212121"/>
                </a:solidFill>
                <a:latin typeface="Calibri" panose="020F0502020204030204" pitchFamily="34" charset="0"/>
                <a:ea typeface="Calibri" panose="020F0502020204030204" pitchFamily="34" charset="0"/>
              </a:rPr>
              <a:t>is likely due to the fact that you need to import your .ACL for under atmospheric conditions in the RiPROCESS project. If your system has an integrated atmospheric sensor, this would be stored under 03_RIEGL_RAW/06_ATMOS. You can check if any conditions were recorded here by opening the .ACL file in notepad.</a:t>
            </a:r>
            <a:endParaRPr lang="en-US" dirty="0">
              <a:latin typeface="Calibri" panose="020F0502020204030204" pitchFamily="34" charset="0"/>
              <a:ea typeface="Calibri" panose="020F0502020204030204" pitchFamily="34" charset="0"/>
            </a:endParaRPr>
          </a:p>
          <a:p>
            <a:r>
              <a:rPr lang="en-US" dirty="0">
                <a:solidFill>
                  <a:srgbClr val="212121"/>
                </a:solidFill>
                <a:latin typeface="Calibri" panose="020F0502020204030204" pitchFamily="34" charset="0"/>
                <a:ea typeface="Calibri" panose="020F0502020204030204" pitchFamily="34" charset="0"/>
              </a:rPr>
              <a:t> </a:t>
            </a:r>
            <a:endParaRPr lang="en-US" dirty="0">
              <a:latin typeface="Calibri" panose="020F0502020204030204" pitchFamily="34" charset="0"/>
              <a:ea typeface="Calibri" panose="020F0502020204030204" pitchFamily="34" charset="0"/>
            </a:endParaRPr>
          </a:p>
          <a:p>
            <a:r>
              <a:rPr lang="en-US" dirty="0">
                <a:solidFill>
                  <a:srgbClr val="212121"/>
                </a:solidFill>
                <a:latin typeface="Calibri" panose="020F0502020204030204" pitchFamily="34" charset="0"/>
                <a:ea typeface="Calibri" panose="020F0502020204030204" pitchFamily="34" charset="0"/>
              </a:rPr>
              <a:t>If this time is empty, you can create a new .ACL in RiPROCESS by providing atmospheric conditions from that day, though be mindful of your units.</a:t>
            </a:r>
            <a:endParaRPr lang="en-US" dirty="0">
              <a:latin typeface="Calibri" panose="020F0502020204030204" pitchFamily="34" charset="0"/>
              <a:ea typeface="Calibri" panose="020F0502020204030204" pitchFamily="34" charset="0"/>
            </a:endParaRPr>
          </a:p>
          <a:p>
            <a:r>
              <a:rPr lang="en-US" dirty="0">
                <a:solidFill>
                  <a:srgbClr val="212121"/>
                </a:solidFill>
                <a:latin typeface="Calibri" panose="020F0502020204030204" pitchFamily="34" charset="0"/>
                <a:ea typeface="Calibri" panose="020F0502020204030204" pitchFamily="34" charset="0"/>
              </a:rPr>
              <a:t> </a:t>
            </a:r>
            <a:r>
              <a:rPr lang="en-US" dirty="0" smtClean="0">
                <a:solidFill>
                  <a:srgbClr val="212121"/>
                </a:solidFill>
                <a:latin typeface="Calibri" panose="020F0502020204030204" pitchFamily="34" charset="0"/>
                <a:ea typeface="Calibri" panose="020F0502020204030204" pitchFamily="34" charset="0"/>
              </a:rPr>
              <a:t>Let </a:t>
            </a:r>
            <a:r>
              <a:rPr lang="en-US" dirty="0">
                <a:solidFill>
                  <a:srgbClr val="212121"/>
                </a:solidFill>
                <a:latin typeface="Calibri" panose="020F0502020204030204" pitchFamily="34" charset="0"/>
                <a:ea typeface="Calibri" panose="020F0502020204030204" pitchFamily="34" charset="0"/>
              </a:rPr>
              <a:t>me know if you have any other questions.</a:t>
            </a:r>
            <a:endParaRPr lang="en-US" dirty="0">
              <a:latin typeface="Calibri" panose="020F0502020204030204" pitchFamily="34" charset="0"/>
              <a:ea typeface="Calibri" panose="020F0502020204030204" pitchFamily="34" charset="0"/>
            </a:endParaRPr>
          </a:p>
          <a:p>
            <a:r>
              <a:rPr lang="en-US" dirty="0">
                <a:solidFill>
                  <a:srgbClr val="212121"/>
                </a:solidFill>
                <a:latin typeface="Calibri" panose="020F0502020204030204" pitchFamily="34" charset="0"/>
                <a:ea typeface="Calibri" panose="020F0502020204030204" pitchFamily="34" charset="0"/>
              </a:rPr>
              <a:t>**************************************************************</a:t>
            </a:r>
            <a:endParaRPr lang="en-US" dirty="0">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Hey again Alistair, </a:t>
            </a:r>
          </a:p>
          <a:p>
            <a:r>
              <a:rPr lang="en-US" dirty="0">
                <a:latin typeface="Calibri" panose="020F0502020204030204" pitchFamily="34" charset="0"/>
                <a:ea typeface="Calibri" panose="020F0502020204030204" pitchFamily="34" charset="0"/>
              </a:rPr>
              <a:t> </a:t>
            </a:r>
            <a:r>
              <a:rPr lang="en-US" u="sng" dirty="0" smtClean="0">
                <a:latin typeface="Calibri" panose="020F0502020204030204" pitchFamily="34" charset="0"/>
                <a:ea typeface="Calibri" panose="020F0502020204030204" pitchFamily="34" charset="0"/>
              </a:rPr>
              <a:t>Just </a:t>
            </a:r>
            <a:r>
              <a:rPr lang="en-US" u="sng" dirty="0">
                <a:latin typeface="Calibri" panose="020F0502020204030204" pitchFamily="34" charset="0"/>
                <a:ea typeface="Calibri" panose="020F0502020204030204" pitchFamily="34" charset="0"/>
              </a:rPr>
              <a:t>as a quick addendum, </a:t>
            </a:r>
            <a:r>
              <a:rPr lang="en-US" b="1" u="sng" dirty="0">
                <a:solidFill>
                  <a:srgbClr val="FF0000"/>
                </a:solidFill>
                <a:latin typeface="Calibri" panose="020F0502020204030204" pitchFamily="34" charset="0"/>
                <a:ea typeface="Calibri" panose="020F0502020204030204" pitchFamily="34" charset="0"/>
              </a:rPr>
              <a:t>if this is for a ULS system, please remove the ACL file altogether.</a:t>
            </a:r>
          </a:p>
          <a:p>
            <a:r>
              <a:rPr lang="en-US" dirty="0">
                <a:latin typeface="Calibri" panose="020F0502020204030204" pitchFamily="34" charset="0"/>
                <a:ea typeface="Calibri" panose="020F0502020204030204" pitchFamily="34" charset="0"/>
              </a:rPr>
              <a:t> </a:t>
            </a:r>
          </a:p>
          <a:p>
            <a:r>
              <a:rPr lang="en-US" dirty="0">
                <a:latin typeface="Calibri" panose="020F0502020204030204" pitchFamily="34" charset="0"/>
                <a:ea typeface="Calibri" panose="020F0502020204030204" pitchFamily="34" charset="0"/>
              </a:rPr>
              <a:t>******************************************************************</a:t>
            </a:r>
          </a:p>
        </p:txBody>
      </p:sp>
      <p:sp>
        <p:nvSpPr>
          <p:cNvPr id="3" name="TextBox 2"/>
          <p:cNvSpPr txBox="1"/>
          <p:nvPr/>
        </p:nvSpPr>
        <p:spPr>
          <a:xfrm>
            <a:off x="277354" y="203682"/>
            <a:ext cx="5846092" cy="369332"/>
          </a:xfrm>
          <a:prstGeom prst="rect">
            <a:avLst/>
          </a:prstGeom>
          <a:noFill/>
        </p:spPr>
        <p:txBody>
          <a:bodyPr wrap="square" rtlCol="0">
            <a:spAutoFit/>
          </a:bodyPr>
          <a:lstStyle/>
          <a:p>
            <a:r>
              <a:rPr lang="en-US" b="1" dirty="0" smtClean="0"/>
              <a:t>ATMOSPHERIC CORRECTIONS ERROR</a:t>
            </a:r>
            <a:endParaRPr lang="en-US" b="1" dirty="0"/>
          </a:p>
        </p:txBody>
      </p:sp>
    </p:spTree>
    <p:extLst>
      <p:ext uri="{BB962C8B-B14F-4D97-AF65-F5344CB8AC3E}">
        <p14:creationId xmlns:p14="http://schemas.microsoft.com/office/powerpoint/2010/main" val="312724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802" y="405972"/>
            <a:ext cx="8843533" cy="1754326"/>
          </a:xfrm>
          <a:prstGeom prst="rect">
            <a:avLst/>
          </a:prstGeom>
        </p:spPr>
        <p:txBody>
          <a:bodyPr wrap="square">
            <a:spAutoFit/>
          </a:bodyPr>
          <a:lstStyle/>
          <a:p>
            <a:r>
              <a:rPr lang="en-US" dirty="0"/>
              <a:t>Cannot start task "</a:t>
            </a:r>
            <a:r>
              <a:rPr lang="en-US" b="1" dirty="0" err="1">
                <a:solidFill>
                  <a:srgbClr val="FF0000"/>
                </a:solidFill>
              </a:rPr>
              <a:t>RiUNITE</a:t>
            </a:r>
            <a:r>
              <a:rPr lang="en-US" b="1" dirty="0">
                <a:solidFill>
                  <a:srgbClr val="FF0000"/>
                </a:solidFill>
              </a:rPr>
              <a:t> 210818_173105_Scanner_1": No </a:t>
            </a:r>
            <a:r>
              <a:rPr lang="en-US" b="1" dirty="0" err="1">
                <a:solidFill>
                  <a:srgbClr val="FF0000"/>
                </a:solidFill>
              </a:rPr>
              <a:t>RiSERVER</a:t>
            </a:r>
            <a:r>
              <a:rPr lang="en-US" b="1" dirty="0">
                <a:solidFill>
                  <a:srgbClr val="FF0000"/>
                </a:solidFill>
              </a:rPr>
              <a:t> available for this </a:t>
            </a:r>
            <a:r>
              <a:rPr lang="en-US" b="1" dirty="0" smtClean="0">
                <a:solidFill>
                  <a:srgbClr val="FF0000"/>
                </a:solidFill>
              </a:rPr>
              <a:t>task</a:t>
            </a:r>
          </a:p>
          <a:p>
            <a:r>
              <a:rPr lang="en-US" dirty="0" smtClean="0"/>
              <a:t>This can mean two things:</a:t>
            </a:r>
            <a:endParaRPr lang="en-US" dirty="0"/>
          </a:p>
          <a:p>
            <a:pPr marL="342900" indent="-342900">
              <a:buAutoNum type="arabicPeriod"/>
            </a:pPr>
            <a:r>
              <a:rPr lang="en-US" dirty="0" smtClean="0"/>
              <a:t>means that the </a:t>
            </a:r>
            <a:r>
              <a:rPr lang="en-US" dirty="0" err="1" smtClean="0"/>
              <a:t>ri</a:t>
            </a:r>
            <a:r>
              <a:rPr lang="en-US" dirty="0" smtClean="0"/>
              <a:t>-server running on the local machine did not start properly – go to start menu and go to the riegl and start the </a:t>
            </a:r>
            <a:r>
              <a:rPr lang="en-US" dirty="0" err="1" smtClean="0"/>
              <a:t>riserver</a:t>
            </a:r>
            <a:r>
              <a:rPr lang="en-US" dirty="0" smtClean="0"/>
              <a:t> locally – try processing again</a:t>
            </a:r>
          </a:p>
          <a:p>
            <a:pPr marL="342900" indent="-342900">
              <a:buAutoNum type="arabicPeriod"/>
            </a:pPr>
            <a:r>
              <a:rPr lang="en-US" dirty="0"/>
              <a:t> </a:t>
            </a:r>
            <a:r>
              <a:rPr lang="en-US" dirty="0" smtClean="0"/>
              <a:t>the License server software running on AUTHWIN may need a reboot/restart. This requires a ticket to IT to ask them to check license server software.</a:t>
            </a:r>
            <a:endParaRPr lang="en-US" dirty="0"/>
          </a:p>
        </p:txBody>
      </p:sp>
      <p:cxnSp>
        <p:nvCxnSpPr>
          <p:cNvPr id="6" name="Straight Connector 5"/>
          <p:cNvCxnSpPr/>
          <p:nvPr/>
        </p:nvCxnSpPr>
        <p:spPr>
          <a:xfrm flipV="1">
            <a:off x="307689" y="2236163"/>
            <a:ext cx="11501505" cy="34669"/>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96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379" y="258417"/>
            <a:ext cx="11061350" cy="3416320"/>
          </a:xfrm>
          <a:prstGeom prst="rect">
            <a:avLst/>
          </a:prstGeom>
          <a:noFill/>
        </p:spPr>
        <p:txBody>
          <a:bodyPr wrap="square" rtlCol="0">
            <a:spAutoFit/>
          </a:bodyPr>
          <a:lstStyle/>
          <a:p>
            <a:r>
              <a:rPr lang="en-US" dirty="0" smtClean="0"/>
              <a:t>This issue below is caused by a miscommunication between the host computer and the </a:t>
            </a:r>
            <a:r>
              <a:rPr lang="en-US" dirty="0" err="1" smtClean="0"/>
              <a:t>Authwin</a:t>
            </a:r>
            <a:r>
              <a:rPr lang="en-US" dirty="0" smtClean="0"/>
              <a:t> server that runs Riegl License Server:</a:t>
            </a:r>
          </a:p>
          <a:p>
            <a:r>
              <a:rPr lang="en-US" u="sng" dirty="0" smtClean="0"/>
              <a:t>THINGS TO CHECK</a:t>
            </a:r>
            <a:r>
              <a:rPr lang="en-US" dirty="0" smtClean="0"/>
              <a:t>: </a:t>
            </a:r>
          </a:p>
          <a:p>
            <a:pPr marL="342900" indent="-342900">
              <a:buFont typeface="+mj-lt"/>
              <a:buAutoNum type="arabicPeriod"/>
            </a:pPr>
            <a:r>
              <a:rPr lang="en-US" dirty="0"/>
              <a:t>In RiProcess open the Tools/License Center go to “additional</a:t>
            </a:r>
            <a:r>
              <a:rPr lang="en-US" dirty="0" smtClean="0"/>
              <a:t>” tab  </a:t>
            </a:r>
            <a:r>
              <a:rPr lang="en-US" b="1" dirty="0"/>
              <a:t>AUTHWIN.usask.ca:2066</a:t>
            </a:r>
            <a:r>
              <a:rPr lang="en-US" dirty="0"/>
              <a:t> should be present in the window – right click this and select TEST. Test will fail if no connection. Right click again to select Report.</a:t>
            </a:r>
          </a:p>
          <a:p>
            <a:pPr marL="342900" indent="-342900">
              <a:buFont typeface="+mj-lt"/>
              <a:buAutoNum type="arabicPeriod"/>
            </a:pPr>
            <a:r>
              <a:rPr lang="en-US" dirty="0"/>
              <a:t>If it is not present ADD it in to the </a:t>
            </a:r>
            <a:r>
              <a:rPr lang="en-US" dirty="0" smtClean="0"/>
              <a:t>window</a:t>
            </a:r>
            <a:r>
              <a:rPr lang="en-US" dirty="0"/>
              <a:t> </a:t>
            </a:r>
            <a:r>
              <a:rPr lang="en-US" dirty="0" smtClean="0"/>
              <a:t>and check project again.</a:t>
            </a:r>
            <a:endParaRPr lang="en-US" dirty="0"/>
          </a:p>
          <a:p>
            <a:pPr marL="342900" indent="-342900">
              <a:buFont typeface="+mj-lt"/>
              <a:buAutoNum type="arabicPeriod"/>
            </a:pPr>
            <a:r>
              <a:rPr lang="en-US" dirty="0"/>
              <a:t>Make sure </a:t>
            </a:r>
            <a:r>
              <a:rPr lang="en-US" dirty="0" err="1"/>
              <a:t>RiServer</a:t>
            </a:r>
            <a:r>
              <a:rPr lang="en-US" dirty="0"/>
              <a:t> is running on Host machine – double click icon in riegl </a:t>
            </a:r>
            <a:r>
              <a:rPr lang="en-US" dirty="0" smtClean="0"/>
              <a:t>folder in </a:t>
            </a:r>
            <a:r>
              <a:rPr lang="en-US" dirty="0"/>
              <a:t>start menu or open the </a:t>
            </a:r>
            <a:r>
              <a:rPr lang="en-US" dirty="0" err="1"/>
              <a:t>riserver</a:t>
            </a:r>
            <a:r>
              <a:rPr lang="en-US" dirty="0"/>
              <a:t> management </a:t>
            </a:r>
            <a:r>
              <a:rPr lang="en-US" dirty="0" smtClean="0"/>
              <a:t>console.  If you start the software check project again to see if error persists</a:t>
            </a:r>
            <a:endParaRPr lang="en-US" dirty="0"/>
          </a:p>
          <a:p>
            <a:pPr marL="342900" indent="-342900">
              <a:buFont typeface="+mj-lt"/>
              <a:buAutoNum type="arabicPeriod"/>
            </a:pPr>
            <a:r>
              <a:rPr lang="en-US" dirty="0"/>
              <a:t>Check that Ethernet cable is connected</a:t>
            </a:r>
          </a:p>
          <a:p>
            <a:pPr marL="342900" indent="-342900">
              <a:buFont typeface="+mj-lt"/>
              <a:buAutoNum type="arabicPeriod"/>
            </a:pPr>
            <a:r>
              <a:rPr lang="en-US" dirty="0"/>
              <a:t>Check if same issue occurs on other machines. </a:t>
            </a:r>
            <a:endParaRPr lang="en-US" dirty="0" smtClean="0"/>
          </a:p>
          <a:p>
            <a:pPr marL="342900" indent="-342900">
              <a:buFont typeface="+mj-lt"/>
              <a:buAutoNum type="arabicPeriod"/>
            </a:pPr>
            <a:r>
              <a:rPr lang="en-US" dirty="0" smtClean="0"/>
              <a:t>Restart the computer and check again. If still does not work then see step 7</a:t>
            </a:r>
            <a:endParaRPr lang="en-US" dirty="0"/>
          </a:p>
          <a:p>
            <a:pPr marL="342900" indent="-342900">
              <a:buFont typeface="+mj-lt"/>
              <a:buAutoNum type="arabicPeriod"/>
            </a:pPr>
            <a:r>
              <a:rPr lang="en-US" dirty="0" smtClean="0"/>
              <a:t>Have IT restart the License Server software on </a:t>
            </a:r>
            <a:r>
              <a:rPr lang="en-US" dirty="0" err="1" smtClean="0"/>
              <a:t>Authwin</a:t>
            </a:r>
            <a:r>
              <a:rPr lang="en-US" dirty="0" smtClean="0"/>
              <a:t> – This requires a service ticket. </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5056" y="4162561"/>
            <a:ext cx="6472777" cy="2451929"/>
          </a:xfrm>
          <a:prstGeom prst="rect">
            <a:avLst/>
          </a:prstGeom>
        </p:spPr>
      </p:pic>
    </p:spTree>
    <p:extLst>
      <p:ext uri="{BB962C8B-B14F-4D97-AF65-F5344CB8AC3E}">
        <p14:creationId xmlns:p14="http://schemas.microsoft.com/office/powerpoint/2010/main" val="143345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702" y="195014"/>
            <a:ext cx="2370507" cy="584775"/>
          </a:xfrm>
          <a:prstGeom prst="rect">
            <a:avLst/>
          </a:prstGeom>
          <a:noFill/>
        </p:spPr>
        <p:txBody>
          <a:bodyPr wrap="square" rtlCol="0">
            <a:spAutoFit/>
          </a:bodyPr>
          <a:lstStyle/>
          <a:p>
            <a:r>
              <a:rPr lang="en-US" sz="3200" b="1" dirty="0" smtClean="0"/>
              <a:t>Leica Issues </a:t>
            </a:r>
            <a:r>
              <a:rPr lang="en-US" b="1" dirty="0" smtClean="0"/>
              <a:t>:</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680" y="1028868"/>
            <a:ext cx="5889543" cy="276887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680" y="4029486"/>
            <a:ext cx="10058400" cy="1383171"/>
          </a:xfrm>
          <a:prstGeom prst="rect">
            <a:avLst/>
          </a:prstGeom>
        </p:spPr>
      </p:pic>
      <p:sp>
        <p:nvSpPr>
          <p:cNvPr id="5" name="TextBox 4"/>
          <p:cNvSpPr txBox="1"/>
          <p:nvPr/>
        </p:nvSpPr>
        <p:spPr>
          <a:xfrm>
            <a:off x="364027" y="779789"/>
            <a:ext cx="2171158" cy="369332"/>
          </a:xfrm>
          <a:prstGeom prst="rect">
            <a:avLst/>
          </a:prstGeom>
          <a:noFill/>
        </p:spPr>
        <p:txBody>
          <a:bodyPr wrap="square" rtlCol="0">
            <a:spAutoFit/>
          </a:bodyPr>
          <a:lstStyle/>
          <a:p>
            <a:r>
              <a:rPr lang="en-US" dirty="0" smtClean="0"/>
              <a:t>ROVER Issues</a:t>
            </a:r>
            <a:endParaRPr lang="en-US" dirty="0"/>
          </a:p>
        </p:txBody>
      </p:sp>
      <p:sp>
        <p:nvSpPr>
          <p:cNvPr id="6" name="TextBox 5"/>
          <p:cNvSpPr txBox="1"/>
          <p:nvPr/>
        </p:nvSpPr>
        <p:spPr>
          <a:xfrm>
            <a:off x="6149449" y="1149121"/>
            <a:ext cx="5521069" cy="1200329"/>
          </a:xfrm>
          <a:prstGeom prst="rect">
            <a:avLst/>
          </a:prstGeom>
          <a:noFill/>
        </p:spPr>
        <p:txBody>
          <a:bodyPr wrap="square" rtlCol="0">
            <a:spAutoFit/>
          </a:bodyPr>
          <a:lstStyle/>
          <a:p>
            <a:r>
              <a:rPr lang="en-US" dirty="0" smtClean="0"/>
              <a:t>This issue (left) occurs in the output of the rover data (no coordinates) when the template has not been properly set in the software. Steps are outlined in the processing manual to prevent this issue. Below is correct.</a:t>
            </a:r>
            <a:endParaRPr lang="en-US" dirty="0"/>
          </a:p>
        </p:txBody>
      </p:sp>
    </p:spTree>
    <p:extLst>
      <p:ext uri="{BB962C8B-B14F-4D97-AF65-F5344CB8AC3E}">
        <p14:creationId xmlns:p14="http://schemas.microsoft.com/office/powerpoint/2010/main" val="407197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1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348" y="0"/>
            <a:ext cx="3050889" cy="584775"/>
          </a:xfrm>
          <a:prstGeom prst="rect">
            <a:avLst/>
          </a:prstGeom>
          <a:noFill/>
        </p:spPr>
        <p:txBody>
          <a:bodyPr wrap="square" rtlCol="0">
            <a:spAutoFit/>
          </a:bodyPr>
          <a:lstStyle/>
          <a:p>
            <a:r>
              <a:rPr lang="en-US" sz="3200" b="1" dirty="0" smtClean="0"/>
              <a:t>Applanix Issues </a:t>
            </a:r>
            <a:r>
              <a:rPr lang="en-US" b="1" dirty="0" smtClean="0"/>
              <a:t>:</a:t>
            </a:r>
            <a:endParaRPr lang="en-US" b="1" dirty="0"/>
          </a:p>
        </p:txBody>
      </p:sp>
      <p:sp>
        <p:nvSpPr>
          <p:cNvPr id="4" name="TextBox 3"/>
          <p:cNvSpPr txBox="1"/>
          <p:nvPr/>
        </p:nvSpPr>
        <p:spPr>
          <a:xfrm>
            <a:off x="90645" y="1147521"/>
            <a:ext cx="7709975" cy="2585323"/>
          </a:xfrm>
          <a:prstGeom prst="rect">
            <a:avLst/>
          </a:prstGeom>
          <a:noFill/>
        </p:spPr>
        <p:txBody>
          <a:bodyPr wrap="square" rtlCol="0">
            <a:spAutoFit/>
          </a:bodyPr>
          <a:lstStyle/>
          <a:p>
            <a:pPr lvl="0"/>
            <a:r>
              <a:rPr kumimoji="0" lang="en-US" sz="1800" b="0" i="0" u="none" strike="noStrike" kern="0" cap="none" spc="0" normalizeH="0" baseline="0" noProof="0" dirty="0" smtClean="0">
                <a:ln>
                  <a:noFill/>
                </a:ln>
                <a:solidFill>
                  <a:prstClr val="black"/>
                </a:solidFill>
                <a:effectLst/>
                <a:uLnTx/>
                <a:uFillTx/>
              </a:rPr>
              <a:t>These messages(from </a:t>
            </a:r>
            <a:r>
              <a:rPr kumimoji="0" lang="en-US" sz="1800" b="0" i="0" u="none" strike="noStrike" kern="0" cap="none" spc="0" normalizeH="0" baseline="0" noProof="0" dirty="0" err="1" smtClean="0">
                <a:ln>
                  <a:noFill/>
                </a:ln>
                <a:solidFill>
                  <a:prstClr val="black"/>
                </a:solidFill>
                <a:effectLst/>
                <a:uLnTx/>
                <a:uFillTx/>
              </a:rPr>
              <a:t>gnss</a:t>
            </a:r>
            <a:r>
              <a:rPr kumimoji="0" lang="en-US" sz="1800" b="0" i="0" u="none" strike="noStrike" kern="0" cap="none" spc="0" normalizeH="0" baseline="0" noProof="0" dirty="0" smtClean="0">
                <a:ln>
                  <a:noFill/>
                </a:ln>
                <a:solidFill>
                  <a:prstClr val="black"/>
                </a:solidFill>
                <a:effectLst/>
                <a:uLnTx/>
                <a:uFillTx/>
              </a:rPr>
              <a:t> processing in </a:t>
            </a:r>
            <a:r>
              <a:rPr kumimoji="0" lang="en-US" sz="1800" b="0" i="0" u="none" strike="noStrike" kern="0" cap="none" spc="0" normalizeH="0" baseline="0" noProof="0" dirty="0" err="1" smtClean="0">
                <a:ln>
                  <a:noFill/>
                </a:ln>
                <a:solidFill>
                  <a:prstClr val="black"/>
                </a:solidFill>
                <a:effectLst/>
                <a:uLnTx/>
                <a:uFillTx/>
              </a:rPr>
              <a:t>PosPac</a:t>
            </a:r>
            <a:r>
              <a:rPr kumimoji="0" lang="en-US" sz="1800" b="0" i="0" u="none" strike="noStrike" kern="0" cap="none" spc="0" normalizeH="0" baseline="0" noProof="0" dirty="0" smtClean="0">
                <a:ln>
                  <a:noFill/>
                </a:ln>
                <a:solidFill>
                  <a:prstClr val="black"/>
                </a:solidFill>
                <a:effectLst/>
                <a:uLnTx/>
                <a:uFillTx/>
              </a:rPr>
              <a:t>) indicate gaps in the data causing a fatal error. This problem occurs when the remote IMU didn't synchronize properly in real-time with the GNSS data. Check timing in T04 Data Import log – if gap present make adjustment in the timing section of the </a:t>
            </a:r>
            <a:r>
              <a:rPr lang="en-US" kern="0" dirty="0">
                <a:solidFill>
                  <a:prstClr val="black"/>
                </a:solidFill>
              </a:rPr>
              <a:t>Project Settings. go into your project settings then click GNSS-Inertial Processor settings and go into the Timing section then you should see a box in the bottom right that says "remote IMU time offset". This is where you need to enter -85.9 sec and then you should have no problems reprocessing this dataset.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pic>
        <p:nvPicPr>
          <p:cNvPr id="5" name="Picture 2" descr="User-added image"/>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8053334" y="111688"/>
            <a:ext cx="3887241" cy="2674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User-added image"/>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865964" y="2786110"/>
            <a:ext cx="4179853" cy="26444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70241" y="4427942"/>
            <a:ext cx="3385457" cy="2068259"/>
          </a:xfrm>
          <a:prstGeom prst="rect">
            <a:avLst/>
          </a:prstGeom>
        </p:spPr>
        <p:txBody>
          <a:bodyPr wrap="square">
            <a:spAutoFit/>
          </a:body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WARNING : IMU data failure - FDIR5 failure detected in gyro</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WARNING : Continuous primary GNSS position measurement rejections</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WARNING : Continuous primary GNSS </a:t>
            </a:r>
            <a:r>
              <a:rPr kumimoji="0" lang="en-US" sz="1000" b="0" i="0" u="none" strike="noStrike" kern="0" cap="none" spc="0" normalizeH="0" baseline="0" noProof="0" dirty="0" err="1" smtClean="0">
                <a:ln>
                  <a:noFill/>
                </a:ln>
                <a:solidFill>
                  <a:prstClr val="black"/>
                </a:solidFill>
                <a:effectLst/>
                <a:uLnTx/>
                <a:uFillTx/>
                <a:ea typeface="Calibri" panose="020F0502020204030204" pitchFamily="34" charset="0"/>
                <a:cs typeface="Times New Roman" panose="02020603050405020304" pitchFamily="18" charset="0"/>
              </a:rPr>
              <a:t>undifferenced</a:t>
            </a: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 or WL DD observables measurement rejections</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WARNING : Gap in primary GNSS navigation data</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WARNING : IMU data failure - FDIR5 failure detected in gyro</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ERROR   : Process error in integration</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Termination status : Fatal errors</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a:t>
            </a:r>
          </a:p>
          <a:p>
            <a:pPr marL="0" marR="0" lvl="0" indent="0" defTabSz="914400" eaLnBrk="1" fontAlgn="auto" latinLnBrk="0" hangingPunct="1">
              <a:lnSpc>
                <a:spcPct val="107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ea typeface="Calibri" panose="020F0502020204030204" pitchFamily="34" charset="0"/>
                <a:cs typeface="Times New Roman" panose="02020603050405020304" pitchFamily="18" charset="0"/>
              </a:rPr>
              <a:t>Processing aborted.</a:t>
            </a:r>
          </a:p>
        </p:txBody>
      </p:sp>
      <p:sp>
        <p:nvSpPr>
          <p:cNvPr id="8" name="TextBox 7"/>
          <p:cNvSpPr txBox="1"/>
          <p:nvPr/>
        </p:nvSpPr>
        <p:spPr>
          <a:xfrm>
            <a:off x="90645" y="855977"/>
            <a:ext cx="34595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rPr>
              <a:t>POSPAC GNSS processing error</a:t>
            </a:r>
          </a:p>
        </p:txBody>
      </p:sp>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90645" y="3731271"/>
            <a:ext cx="4169331" cy="2888648"/>
          </a:xfrm>
          <a:prstGeom prst="rect">
            <a:avLst/>
          </a:prstGeom>
        </p:spPr>
      </p:pic>
      <p:sp>
        <p:nvSpPr>
          <p:cNvPr id="10" name="TextBox 9"/>
          <p:cNvSpPr txBox="1"/>
          <p:nvPr/>
        </p:nvSpPr>
        <p:spPr>
          <a:xfrm>
            <a:off x="4576334" y="3965289"/>
            <a:ext cx="2968549" cy="369332"/>
          </a:xfrm>
          <a:prstGeom prst="rect">
            <a:avLst/>
          </a:prstGeom>
          <a:noFill/>
        </p:spPr>
        <p:txBody>
          <a:bodyPr wrap="square" rtlCol="0">
            <a:spAutoFit/>
          </a:bodyPr>
          <a:lstStyle/>
          <a:p>
            <a:r>
              <a:rPr lang="en-US" dirty="0" smtClean="0"/>
              <a:t>From the log file :</a:t>
            </a:r>
            <a:endParaRPr lang="en-US" dirty="0"/>
          </a:p>
        </p:txBody>
      </p:sp>
    </p:spTree>
    <p:extLst>
      <p:ext uri="{BB962C8B-B14F-4D97-AF65-F5344CB8AC3E}">
        <p14:creationId xmlns:p14="http://schemas.microsoft.com/office/powerpoint/2010/main" val="1861091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6306</TotalTime>
  <Words>2652</Words>
  <Application>Microsoft Office PowerPoint</Application>
  <PresentationFormat>Widescreen</PresentationFormat>
  <Paragraphs>227</Paragraphs>
  <Slides>19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Calibri Light</vt:lpstr>
      <vt:lpstr>Open Sans</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Saskatchewan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Wallace, Alistair</dc:creator>
  <cp:lastModifiedBy>Wallace, Alistair</cp:lastModifiedBy>
  <cp:revision>29</cp:revision>
  <dcterms:created xsi:type="dcterms:W3CDTF">2023-06-08T20:57:34Z</dcterms:created>
  <dcterms:modified xsi:type="dcterms:W3CDTF">2024-03-28T19:36:35Z</dcterms:modified>
</cp:coreProperties>
</file>